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6" r:id="rId4"/>
  </p:sldMasterIdLst>
  <p:notesMasterIdLst>
    <p:notesMasterId r:id="rId78"/>
  </p:notesMasterIdLst>
  <p:sldIdLst>
    <p:sldId id="257" r:id="rId5"/>
    <p:sldId id="539" r:id="rId6"/>
    <p:sldId id="540" r:id="rId7"/>
    <p:sldId id="258" r:id="rId8"/>
    <p:sldId id="541" r:id="rId9"/>
    <p:sldId id="542" r:id="rId10"/>
    <p:sldId id="543" r:id="rId11"/>
    <p:sldId id="551" r:id="rId12"/>
    <p:sldId id="553" r:id="rId13"/>
    <p:sldId id="554" r:id="rId14"/>
    <p:sldId id="555" r:id="rId15"/>
    <p:sldId id="545" r:id="rId16"/>
    <p:sldId id="556" r:id="rId17"/>
    <p:sldId id="546" r:id="rId18"/>
    <p:sldId id="557" r:id="rId19"/>
    <p:sldId id="547" r:id="rId20"/>
    <p:sldId id="558" r:id="rId21"/>
    <p:sldId id="548" r:id="rId22"/>
    <p:sldId id="559" r:id="rId23"/>
    <p:sldId id="560" r:id="rId24"/>
    <p:sldId id="565" r:id="rId25"/>
    <p:sldId id="566" r:id="rId26"/>
    <p:sldId id="567" r:id="rId27"/>
    <p:sldId id="568" r:id="rId28"/>
    <p:sldId id="569" r:id="rId29"/>
    <p:sldId id="570" r:id="rId30"/>
    <p:sldId id="571" r:id="rId31"/>
    <p:sldId id="572" r:id="rId32"/>
    <p:sldId id="573" r:id="rId33"/>
    <p:sldId id="574" r:id="rId34"/>
    <p:sldId id="575" r:id="rId35"/>
    <p:sldId id="576" r:id="rId36"/>
    <p:sldId id="577" r:id="rId37"/>
    <p:sldId id="578" r:id="rId38"/>
    <p:sldId id="579" r:id="rId39"/>
    <p:sldId id="580" r:id="rId40"/>
    <p:sldId id="581" r:id="rId41"/>
    <p:sldId id="582" r:id="rId42"/>
    <p:sldId id="583" r:id="rId43"/>
    <p:sldId id="584" r:id="rId44"/>
    <p:sldId id="585" r:id="rId45"/>
    <p:sldId id="586" r:id="rId46"/>
    <p:sldId id="587" r:id="rId47"/>
    <p:sldId id="588" r:id="rId48"/>
    <p:sldId id="589" r:id="rId49"/>
    <p:sldId id="590" r:id="rId50"/>
    <p:sldId id="591" r:id="rId51"/>
    <p:sldId id="592" r:id="rId52"/>
    <p:sldId id="593" r:id="rId53"/>
    <p:sldId id="594" r:id="rId54"/>
    <p:sldId id="595" r:id="rId55"/>
    <p:sldId id="597" r:id="rId56"/>
    <p:sldId id="596" r:id="rId57"/>
    <p:sldId id="598" r:id="rId58"/>
    <p:sldId id="599" r:id="rId59"/>
    <p:sldId id="600" r:id="rId60"/>
    <p:sldId id="601" r:id="rId61"/>
    <p:sldId id="602" r:id="rId62"/>
    <p:sldId id="603" r:id="rId63"/>
    <p:sldId id="604" r:id="rId64"/>
    <p:sldId id="605" r:id="rId65"/>
    <p:sldId id="606" r:id="rId66"/>
    <p:sldId id="609" r:id="rId67"/>
    <p:sldId id="607" r:id="rId68"/>
    <p:sldId id="608" r:id="rId69"/>
    <p:sldId id="610" r:id="rId70"/>
    <p:sldId id="611" r:id="rId71"/>
    <p:sldId id="612" r:id="rId72"/>
    <p:sldId id="613" r:id="rId73"/>
    <p:sldId id="614" r:id="rId74"/>
    <p:sldId id="615" r:id="rId75"/>
    <p:sldId id="616" r:id="rId76"/>
    <p:sldId id="61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duction" id="{F2C6A2B5-3FBD-4CAE-93D8-93B9374E4805}">
          <p14:sldIdLst>
            <p14:sldId id="257"/>
            <p14:sldId id="539"/>
            <p14:sldId id="540"/>
            <p14:sldId id="258"/>
          </p14:sldIdLst>
        </p14:section>
        <p14:section name="What are Microservices?" id="{77DBAD4B-C174-4874-8646-24B076C0FEDB}">
          <p14:sldIdLst>
            <p14:sldId id="541"/>
            <p14:sldId id="542"/>
            <p14:sldId id="543"/>
            <p14:sldId id="551"/>
            <p14:sldId id="553"/>
            <p14:sldId id="554"/>
            <p14:sldId id="555"/>
            <p14:sldId id="545"/>
            <p14:sldId id="556"/>
            <p14:sldId id="546"/>
            <p14:sldId id="557"/>
            <p14:sldId id="547"/>
            <p14:sldId id="558"/>
            <p14:sldId id="548"/>
            <p14:sldId id="559"/>
          </p14:sldIdLst>
        </p14:section>
        <p14:section name="What are Containers" id="{42E193C1-0FF3-4072-826A-FE2449260CA7}">
          <p14:sldIdLst>
            <p14:sldId id="560"/>
            <p14:sldId id="565"/>
            <p14:sldId id="566"/>
            <p14:sldId id="567"/>
            <p14:sldId id="568"/>
            <p14:sldId id="569"/>
          </p14:sldIdLst>
        </p14:section>
        <p14:section name="What is Serverless?" id="{F03D3814-F613-4422-820C-CE623E39AEF2}">
          <p14:sldIdLst>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Lst>
        </p14:section>
        <p14:section name="Function-as-a-Service" id="{A2178CB6-F4BB-45BD-BEAA-88A9ACB08EA8}">
          <p14:sldIdLst>
            <p14:sldId id="594"/>
            <p14:sldId id="595"/>
            <p14:sldId id="597"/>
            <p14:sldId id="596"/>
            <p14:sldId id="598"/>
            <p14:sldId id="599"/>
            <p14:sldId id="600"/>
            <p14:sldId id="601"/>
            <p14:sldId id="602"/>
            <p14:sldId id="603"/>
            <p14:sldId id="604"/>
          </p14:sldIdLst>
        </p14:section>
        <p14:section name="Serverless Microservice" id="{E9AEBE45-F473-4B30-A919-02624D3C0D8D}">
          <p14:sldIdLst>
            <p14:sldId id="605"/>
            <p14:sldId id="606"/>
            <p14:sldId id="609"/>
            <p14:sldId id="607"/>
            <p14:sldId id="608"/>
            <p14:sldId id="610"/>
            <p14:sldId id="611"/>
            <p14:sldId id="612"/>
            <p14:sldId id="613"/>
            <p14:sldId id="614"/>
            <p14:sldId id="615"/>
            <p14:sldId id="616"/>
          </p14:sldIdLst>
        </p14:section>
        <p14:section name="Thank You" id="{79174DF1-C75A-4209-83C9-579EADDD8761}">
          <p14:sldIdLst>
            <p14:sldId id="6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63F9"/>
    <a:srgbClr val="727272"/>
    <a:srgbClr val="A6C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72567" autoAdjust="0"/>
  </p:normalViewPr>
  <p:slideViewPr>
    <p:cSldViewPr snapToGrid="0">
      <p:cViewPr varScale="1">
        <p:scale>
          <a:sx n="83" d="100"/>
          <a:sy n="83" d="100"/>
        </p:scale>
        <p:origin x="16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16C6C-2B54-4017-9C24-54B21107A8F8}" type="datetimeFigureOut">
              <a:rPr lang="en-US" smtClean="0"/>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58E60-7216-4373-B930-F2F72935297B}" type="slidenum">
              <a:rPr lang="en-US" smtClean="0"/>
              <a:t>‹#›</a:t>
            </a:fld>
            <a:endParaRPr lang="en-US"/>
          </a:p>
        </p:txBody>
      </p:sp>
    </p:spTree>
    <p:extLst>
      <p:ext uri="{BB962C8B-B14F-4D97-AF65-F5344CB8AC3E}">
        <p14:creationId xmlns:p14="http://schemas.microsoft.com/office/powerpoint/2010/main" val="49304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5</a:t>
            </a:fld>
            <a:endParaRPr lang="en-US"/>
          </a:p>
        </p:txBody>
      </p:sp>
    </p:spTree>
    <p:extLst>
      <p:ext uri="{BB962C8B-B14F-4D97-AF65-F5344CB8AC3E}">
        <p14:creationId xmlns:p14="http://schemas.microsoft.com/office/powerpoint/2010/main" val="731498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a:t>
            </a:r>
          </a:p>
          <a:p>
            <a:r>
              <a:rPr lang="en-US" dirty="0"/>
              <a:t>Features can be rolled out or updated one at a time, instead of updating the entire stack.</a:t>
            </a:r>
          </a:p>
        </p:txBody>
      </p:sp>
      <p:sp>
        <p:nvSpPr>
          <p:cNvPr id="4" name="Slide Number Placeholder 3"/>
          <p:cNvSpPr>
            <a:spLocks noGrp="1"/>
          </p:cNvSpPr>
          <p:nvPr>
            <p:ph type="sldNum" sz="quarter" idx="5"/>
          </p:nvPr>
        </p:nvSpPr>
        <p:spPr/>
        <p:txBody>
          <a:bodyPr/>
          <a:lstStyle/>
          <a:p>
            <a:fld id="{32958E60-7216-4373-B930-F2F72935297B}" type="slidenum">
              <a:rPr lang="en-US" smtClean="0"/>
              <a:t>14</a:t>
            </a:fld>
            <a:endParaRPr lang="en-US"/>
          </a:p>
        </p:txBody>
      </p:sp>
    </p:spTree>
    <p:extLst>
      <p:ext uri="{BB962C8B-B14F-4D97-AF65-F5344CB8AC3E}">
        <p14:creationId xmlns:p14="http://schemas.microsoft.com/office/powerpoint/2010/main" val="3411732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15</a:t>
            </a:fld>
            <a:endParaRPr lang="en-US"/>
          </a:p>
        </p:txBody>
      </p:sp>
    </p:spTree>
    <p:extLst>
      <p:ext uri="{BB962C8B-B14F-4D97-AF65-F5344CB8AC3E}">
        <p14:creationId xmlns:p14="http://schemas.microsoft.com/office/powerpoint/2010/main" val="1679803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p:txBody>
      </p:sp>
      <p:sp>
        <p:nvSpPr>
          <p:cNvPr id="4" name="Slide Number Placeholder 3"/>
          <p:cNvSpPr>
            <a:spLocks noGrp="1"/>
          </p:cNvSpPr>
          <p:nvPr>
            <p:ph type="sldNum" sz="quarter" idx="5"/>
          </p:nvPr>
        </p:nvSpPr>
        <p:spPr/>
        <p:txBody>
          <a:bodyPr/>
          <a:lstStyle/>
          <a:p>
            <a:fld id="{32958E60-7216-4373-B930-F2F72935297B}" type="slidenum">
              <a:rPr lang="en-US" smtClean="0"/>
              <a:t>16</a:t>
            </a:fld>
            <a:endParaRPr lang="en-US"/>
          </a:p>
        </p:txBody>
      </p:sp>
    </p:spTree>
    <p:extLst>
      <p:ext uri="{BB962C8B-B14F-4D97-AF65-F5344CB8AC3E}">
        <p14:creationId xmlns:p14="http://schemas.microsoft.com/office/powerpoint/2010/main" val="1492864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p:txBody>
      </p:sp>
      <p:sp>
        <p:nvSpPr>
          <p:cNvPr id="4" name="Slide Number Placeholder 3"/>
          <p:cNvSpPr>
            <a:spLocks noGrp="1"/>
          </p:cNvSpPr>
          <p:nvPr>
            <p:ph type="sldNum" sz="quarter" idx="5"/>
          </p:nvPr>
        </p:nvSpPr>
        <p:spPr/>
        <p:txBody>
          <a:bodyPr/>
          <a:lstStyle/>
          <a:p>
            <a:fld id="{32958E60-7216-4373-B930-F2F72935297B}" type="slidenum">
              <a:rPr lang="en-US" smtClean="0"/>
              <a:t>17</a:t>
            </a:fld>
            <a:endParaRPr lang="en-US"/>
          </a:p>
        </p:txBody>
      </p:sp>
    </p:spTree>
    <p:extLst>
      <p:ext uri="{BB962C8B-B14F-4D97-AF65-F5344CB8AC3E}">
        <p14:creationId xmlns:p14="http://schemas.microsoft.com/office/powerpoint/2010/main" val="1956589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18</a:t>
            </a:fld>
            <a:endParaRPr lang="en-US"/>
          </a:p>
        </p:txBody>
      </p:sp>
    </p:spTree>
    <p:extLst>
      <p:ext uri="{BB962C8B-B14F-4D97-AF65-F5344CB8AC3E}">
        <p14:creationId xmlns:p14="http://schemas.microsoft.com/office/powerpoint/2010/main" val="261247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19</a:t>
            </a:fld>
            <a:endParaRPr lang="en-US"/>
          </a:p>
        </p:txBody>
      </p:sp>
    </p:spTree>
    <p:extLst>
      <p:ext uri="{BB962C8B-B14F-4D97-AF65-F5344CB8AC3E}">
        <p14:creationId xmlns:p14="http://schemas.microsoft.com/office/powerpoint/2010/main" val="390875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novice when it comes to containers; I have administrators for these kinds of things</a:t>
            </a:r>
          </a:p>
        </p:txBody>
      </p:sp>
      <p:sp>
        <p:nvSpPr>
          <p:cNvPr id="4" name="Slide Number Placeholder 3"/>
          <p:cNvSpPr>
            <a:spLocks noGrp="1"/>
          </p:cNvSpPr>
          <p:nvPr>
            <p:ph type="sldNum" sz="quarter" idx="5"/>
          </p:nvPr>
        </p:nvSpPr>
        <p:spPr/>
        <p:txBody>
          <a:bodyPr/>
          <a:lstStyle/>
          <a:p>
            <a:fld id="{32958E60-7216-4373-B930-F2F72935297B}" type="slidenum">
              <a:rPr lang="en-US" smtClean="0"/>
              <a:t>20</a:t>
            </a:fld>
            <a:endParaRPr lang="en-US"/>
          </a:p>
        </p:txBody>
      </p:sp>
    </p:spTree>
    <p:extLst>
      <p:ext uri="{BB962C8B-B14F-4D97-AF65-F5344CB8AC3E}">
        <p14:creationId xmlns:p14="http://schemas.microsoft.com/office/powerpoint/2010/main" val="71581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“contains” both an application and all the elements the application needs to run properly, including system libraries, system settings, and other dependencies.</a:t>
            </a:r>
          </a:p>
          <a:p>
            <a:endParaRPr lang="en-US" dirty="0"/>
          </a:p>
          <a:p>
            <a:r>
              <a:rPr lang="en-US" dirty="0"/>
              <a:t>Just add water</a:t>
            </a:r>
          </a:p>
          <a:p>
            <a:endParaRPr lang="en-US" dirty="0"/>
          </a:p>
          <a:p>
            <a:r>
              <a:rPr lang="en-US" dirty="0"/>
              <a:t>Just about any kind of application can be run in a container</a:t>
            </a:r>
          </a:p>
        </p:txBody>
      </p:sp>
      <p:sp>
        <p:nvSpPr>
          <p:cNvPr id="4" name="Slide Number Placeholder 3"/>
          <p:cNvSpPr>
            <a:spLocks noGrp="1"/>
          </p:cNvSpPr>
          <p:nvPr>
            <p:ph type="sldNum" sz="quarter" idx="5"/>
          </p:nvPr>
        </p:nvSpPr>
        <p:spPr/>
        <p:txBody>
          <a:bodyPr/>
          <a:lstStyle/>
          <a:p>
            <a:fld id="{32958E60-7216-4373-B930-F2F72935297B}" type="slidenum">
              <a:rPr lang="en-US" smtClean="0"/>
              <a:t>21</a:t>
            </a:fld>
            <a:endParaRPr lang="en-US"/>
          </a:p>
        </p:txBody>
      </p:sp>
    </p:spTree>
    <p:extLst>
      <p:ext uri="{BB962C8B-B14F-4D97-AF65-F5344CB8AC3E}">
        <p14:creationId xmlns:p14="http://schemas.microsoft.com/office/powerpoint/2010/main" val="2625145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containerized application will run the same way no matter where it is hosted.</a:t>
            </a:r>
          </a:p>
        </p:txBody>
      </p:sp>
      <p:sp>
        <p:nvSpPr>
          <p:cNvPr id="4" name="Slide Number Placeholder 3"/>
          <p:cNvSpPr>
            <a:spLocks noGrp="1"/>
          </p:cNvSpPr>
          <p:nvPr>
            <p:ph type="sldNum" sz="quarter" idx="5"/>
          </p:nvPr>
        </p:nvSpPr>
        <p:spPr/>
        <p:txBody>
          <a:bodyPr/>
          <a:lstStyle/>
          <a:p>
            <a:fld id="{32958E60-7216-4373-B930-F2F72935297B}" type="slidenum">
              <a:rPr lang="en-US" smtClean="0"/>
              <a:t>22</a:t>
            </a:fld>
            <a:endParaRPr lang="en-US"/>
          </a:p>
        </p:txBody>
      </p:sp>
    </p:spTree>
    <p:extLst>
      <p:ext uri="{BB962C8B-B14F-4D97-AF65-F5344CB8AC3E}">
        <p14:creationId xmlns:p14="http://schemas.microsoft.com/office/powerpoint/2010/main" val="2884876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can easily be moved around and deployed wherever needed, much like physical shipping containers, where are a standard size and can therefore be shipped anywhere by  variety of means of transport (ships, trucks, trains, etc.) regardless of their contents.</a:t>
            </a:r>
          </a:p>
        </p:txBody>
      </p:sp>
      <p:sp>
        <p:nvSpPr>
          <p:cNvPr id="4" name="Slide Number Placeholder 3"/>
          <p:cNvSpPr>
            <a:spLocks noGrp="1"/>
          </p:cNvSpPr>
          <p:nvPr>
            <p:ph type="sldNum" sz="quarter" idx="5"/>
          </p:nvPr>
        </p:nvSpPr>
        <p:spPr/>
        <p:txBody>
          <a:bodyPr/>
          <a:lstStyle/>
          <a:p>
            <a:fld id="{32958E60-7216-4373-B930-F2F72935297B}" type="slidenum">
              <a:rPr lang="en-US" smtClean="0"/>
              <a:t>23</a:t>
            </a:fld>
            <a:endParaRPr lang="en-US"/>
          </a:p>
        </p:txBody>
      </p:sp>
    </p:spTree>
    <p:extLst>
      <p:ext uri="{BB962C8B-B14F-4D97-AF65-F5344CB8AC3E}">
        <p14:creationId xmlns:p14="http://schemas.microsoft.com/office/powerpoint/2010/main" val="1948513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p:txBody>
      </p:sp>
      <p:sp>
        <p:nvSpPr>
          <p:cNvPr id="4" name="Slide Number Placeholder 3"/>
          <p:cNvSpPr>
            <a:spLocks noGrp="1"/>
          </p:cNvSpPr>
          <p:nvPr>
            <p:ph type="sldNum" sz="quarter" idx="5"/>
          </p:nvPr>
        </p:nvSpPr>
        <p:spPr/>
        <p:txBody>
          <a:bodyPr/>
          <a:lstStyle/>
          <a:p>
            <a:fld id="{32958E60-7216-4373-B930-F2F72935297B}" type="slidenum">
              <a:rPr lang="en-US" smtClean="0"/>
              <a:t>6</a:t>
            </a:fld>
            <a:endParaRPr lang="en-US"/>
          </a:p>
        </p:txBody>
      </p:sp>
    </p:spTree>
    <p:extLst>
      <p:ext uri="{BB962C8B-B14F-4D97-AF65-F5344CB8AC3E}">
        <p14:creationId xmlns:p14="http://schemas.microsoft.com/office/powerpoint/2010/main" val="3093379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24</a:t>
            </a:fld>
            <a:endParaRPr lang="en-US"/>
          </a:p>
        </p:txBody>
      </p:sp>
    </p:spTree>
    <p:extLst>
      <p:ext uri="{BB962C8B-B14F-4D97-AF65-F5344CB8AC3E}">
        <p14:creationId xmlns:p14="http://schemas.microsoft.com/office/powerpoint/2010/main" val="54124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technical terms, containers are a way of partitioning a machine, or server, into separate user space environments such that each environment runs only one application and does not interact with any other partitioned sections on the machine.</a:t>
            </a:r>
          </a:p>
          <a:p>
            <a:endParaRPr lang="en-US" dirty="0"/>
          </a:p>
          <a:p>
            <a:r>
              <a:rPr lang="en-US" dirty="0"/>
              <a:t>Each container shares the machine’s kernel with other containers, but it runs as if it were the only application on the machine.</a:t>
            </a:r>
          </a:p>
        </p:txBody>
      </p:sp>
      <p:sp>
        <p:nvSpPr>
          <p:cNvPr id="4" name="Slide Number Placeholder 3"/>
          <p:cNvSpPr>
            <a:spLocks noGrp="1"/>
          </p:cNvSpPr>
          <p:nvPr>
            <p:ph type="sldNum" sz="quarter" idx="5"/>
          </p:nvPr>
        </p:nvSpPr>
        <p:spPr/>
        <p:txBody>
          <a:bodyPr/>
          <a:lstStyle/>
          <a:p>
            <a:fld id="{32958E60-7216-4373-B930-F2F72935297B}" type="slidenum">
              <a:rPr lang="en-US" smtClean="0"/>
              <a:t>25</a:t>
            </a:fld>
            <a:endParaRPr lang="en-US"/>
          </a:p>
        </p:txBody>
      </p:sp>
    </p:spTree>
    <p:extLst>
      <p:ext uri="{BB962C8B-B14F-4D97-AF65-F5344CB8AC3E}">
        <p14:creationId xmlns:p14="http://schemas.microsoft.com/office/powerpoint/2010/main" val="2577793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26</a:t>
            </a:fld>
            <a:endParaRPr lang="en-US"/>
          </a:p>
        </p:txBody>
      </p:sp>
    </p:spTree>
    <p:extLst>
      <p:ext uri="{BB962C8B-B14F-4D97-AF65-F5344CB8AC3E}">
        <p14:creationId xmlns:p14="http://schemas.microsoft.com/office/powerpoint/2010/main" val="3411058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p:txBody>
      </p:sp>
      <p:sp>
        <p:nvSpPr>
          <p:cNvPr id="4" name="Slide Number Placeholder 3"/>
          <p:cNvSpPr>
            <a:spLocks noGrp="1"/>
          </p:cNvSpPr>
          <p:nvPr>
            <p:ph type="sldNum" sz="quarter" idx="5"/>
          </p:nvPr>
        </p:nvSpPr>
        <p:spPr/>
        <p:txBody>
          <a:bodyPr/>
          <a:lstStyle/>
          <a:p>
            <a:fld id="{32958E60-7216-4373-B930-F2F72935297B}" type="slidenum">
              <a:rPr lang="en-US" smtClean="0"/>
              <a:t>27</a:t>
            </a:fld>
            <a:endParaRPr lang="en-US"/>
          </a:p>
        </p:txBody>
      </p:sp>
    </p:spTree>
    <p:extLst>
      <p:ext uri="{BB962C8B-B14F-4D97-AF65-F5344CB8AC3E}">
        <p14:creationId xmlns:p14="http://schemas.microsoft.com/office/powerpoint/2010/main" val="643190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28</a:t>
            </a:fld>
            <a:endParaRPr lang="en-US"/>
          </a:p>
        </p:txBody>
      </p:sp>
    </p:spTree>
    <p:extLst>
      <p:ext uri="{BB962C8B-B14F-4D97-AF65-F5344CB8AC3E}">
        <p14:creationId xmlns:p14="http://schemas.microsoft.com/office/powerpoint/2010/main" val="281867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29</a:t>
            </a:fld>
            <a:endParaRPr lang="en-US"/>
          </a:p>
        </p:txBody>
      </p:sp>
    </p:spTree>
    <p:extLst>
      <p:ext uri="{BB962C8B-B14F-4D97-AF65-F5344CB8AC3E}">
        <p14:creationId xmlns:p14="http://schemas.microsoft.com/office/powerpoint/2010/main" val="1639083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30</a:t>
            </a:fld>
            <a:endParaRPr lang="en-US"/>
          </a:p>
        </p:txBody>
      </p:sp>
    </p:spTree>
    <p:extLst>
      <p:ext uri="{BB962C8B-B14F-4D97-AF65-F5344CB8AC3E}">
        <p14:creationId xmlns:p14="http://schemas.microsoft.com/office/powerpoint/2010/main" val="2222504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31</a:t>
            </a:fld>
            <a:endParaRPr lang="en-US"/>
          </a:p>
        </p:txBody>
      </p:sp>
    </p:spTree>
    <p:extLst>
      <p:ext uri="{BB962C8B-B14F-4D97-AF65-F5344CB8AC3E}">
        <p14:creationId xmlns:p14="http://schemas.microsoft.com/office/powerpoint/2010/main" val="3725591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32</a:t>
            </a:fld>
            <a:endParaRPr lang="en-US"/>
          </a:p>
        </p:txBody>
      </p:sp>
    </p:spTree>
    <p:extLst>
      <p:ext uri="{BB962C8B-B14F-4D97-AF65-F5344CB8AC3E}">
        <p14:creationId xmlns:p14="http://schemas.microsoft.com/office/powerpoint/2010/main" val="1842555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33</a:t>
            </a:fld>
            <a:endParaRPr lang="en-US"/>
          </a:p>
        </p:txBody>
      </p:sp>
    </p:spTree>
    <p:extLst>
      <p:ext uri="{BB962C8B-B14F-4D97-AF65-F5344CB8AC3E}">
        <p14:creationId xmlns:p14="http://schemas.microsoft.com/office/powerpoint/2010/main" val="317014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“Unpopular Opinion” – one database</a:t>
            </a:r>
          </a:p>
        </p:txBody>
      </p:sp>
      <p:sp>
        <p:nvSpPr>
          <p:cNvPr id="4" name="Slide Number Placeholder 3"/>
          <p:cNvSpPr>
            <a:spLocks noGrp="1"/>
          </p:cNvSpPr>
          <p:nvPr>
            <p:ph type="sldNum" sz="quarter" idx="5"/>
          </p:nvPr>
        </p:nvSpPr>
        <p:spPr/>
        <p:txBody>
          <a:bodyPr/>
          <a:lstStyle/>
          <a:p>
            <a:fld id="{32958E60-7216-4373-B930-F2F72935297B}" type="slidenum">
              <a:rPr lang="en-US" smtClean="0"/>
              <a:t>7</a:t>
            </a:fld>
            <a:endParaRPr lang="en-US"/>
          </a:p>
        </p:txBody>
      </p:sp>
    </p:spTree>
    <p:extLst>
      <p:ext uri="{BB962C8B-B14F-4D97-AF65-F5344CB8AC3E}">
        <p14:creationId xmlns:p14="http://schemas.microsoft.com/office/powerpoint/2010/main" val="4107507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34</a:t>
            </a:fld>
            <a:endParaRPr lang="en-US"/>
          </a:p>
        </p:txBody>
      </p:sp>
    </p:spTree>
    <p:extLst>
      <p:ext uri="{BB962C8B-B14F-4D97-AF65-F5344CB8AC3E}">
        <p14:creationId xmlns:p14="http://schemas.microsoft.com/office/powerpoint/2010/main" val="2498915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35</a:t>
            </a:fld>
            <a:endParaRPr lang="en-US"/>
          </a:p>
        </p:txBody>
      </p:sp>
    </p:spTree>
    <p:extLst>
      <p:ext uri="{BB962C8B-B14F-4D97-AF65-F5344CB8AC3E}">
        <p14:creationId xmlns:p14="http://schemas.microsoft.com/office/powerpoint/2010/main" val="3442246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36</a:t>
            </a:fld>
            <a:endParaRPr lang="en-US"/>
          </a:p>
        </p:txBody>
      </p:sp>
    </p:spTree>
    <p:extLst>
      <p:ext uri="{BB962C8B-B14F-4D97-AF65-F5344CB8AC3E}">
        <p14:creationId xmlns:p14="http://schemas.microsoft.com/office/powerpoint/2010/main" val="143354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37</a:t>
            </a:fld>
            <a:endParaRPr lang="en-US"/>
          </a:p>
        </p:txBody>
      </p:sp>
    </p:spTree>
    <p:extLst>
      <p:ext uri="{BB962C8B-B14F-4D97-AF65-F5344CB8AC3E}">
        <p14:creationId xmlns:p14="http://schemas.microsoft.com/office/powerpoint/2010/main" val="2581887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38</a:t>
            </a:fld>
            <a:endParaRPr lang="en-US"/>
          </a:p>
        </p:txBody>
      </p:sp>
    </p:spTree>
    <p:extLst>
      <p:ext uri="{BB962C8B-B14F-4D97-AF65-F5344CB8AC3E}">
        <p14:creationId xmlns:p14="http://schemas.microsoft.com/office/powerpoint/2010/main" val="1824977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39</a:t>
            </a:fld>
            <a:endParaRPr lang="en-US"/>
          </a:p>
        </p:txBody>
      </p:sp>
    </p:spTree>
    <p:extLst>
      <p:ext uri="{BB962C8B-B14F-4D97-AF65-F5344CB8AC3E}">
        <p14:creationId xmlns:p14="http://schemas.microsoft.com/office/powerpoint/2010/main" val="2570062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40</a:t>
            </a:fld>
            <a:endParaRPr lang="en-US"/>
          </a:p>
        </p:txBody>
      </p:sp>
    </p:spTree>
    <p:extLst>
      <p:ext uri="{BB962C8B-B14F-4D97-AF65-F5344CB8AC3E}">
        <p14:creationId xmlns:p14="http://schemas.microsoft.com/office/powerpoint/2010/main" val="1213928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41</a:t>
            </a:fld>
            <a:endParaRPr lang="en-US"/>
          </a:p>
        </p:txBody>
      </p:sp>
    </p:spTree>
    <p:extLst>
      <p:ext uri="{BB962C8B-B14F-4D97-AF65-F5344CB8AC3E}">
        <p14:creationId xmlns:p14="http://schemas.microsoft.com/office/powerpoint/2010/main" val="718623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42</a:t>
            </a:fld>
            <a:endParaRPr lang="en-US"/>
          </a:p>
        </p:txBody>
      </p:sp>
    </p:spTree>
    <p:extLst>
      <p:ext uri="{BB962C8B-B14F-4D97-AF65-F5344CB8AC3E}">
        <p14:creationId xmlns:p14="http://schemas.microsoft.com/office/powerpoint/2010/main" val="2975906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processes cost more</a:t>
            </a:r>
          </a:p>
          <a:p>
            <a:endParaRPr lang="en-US" dirty="0"/>
          </a:p>
          <a:p>
            <a:r>
              <a:rPr lang="en-US" dirty="0"/>
              <a:t>Limitations on length things can run</a:t>
            </a:r>
          </a:p>
        </p:txBody>
      </p:sp>
      <p:sp>
        <p:nvSpPr>
          <p:cNvPr id="4" name="Slide Number Placeholder 3"/>
          <p:cNvSpPr>
            <a:spLocks noGrp="1"/>
          </p:cNvSpPr>
          <p:nvPr>
            <p:ph type="sldNum" sz="quarter" idx="5"/>
          </p:nvPr>
        </p:nvSpPr>
        <p:spPr/>
        <p:txBody>
          <a:bodyPr/>
          <a:lstStyle/>
          <a:p>
            <a:fld id="{32958E60-7216-4373-B930-F2F72935297B}" type="slidenum">
              <a:rPr lang="en-US" smtClean="0"/>
              <a:t>43</a:t>
            </a:fld>
            <a:endParaRPr lang="en-US"/>
          </a:p>
        </p:txBody>
      </p:sp>
    </p:spTree>
    <p:extLst>
      <p:ext uri="{BB962C8B-B14F-4D97-AF65-F5344CB8AC3E}">
        <p14:creationId xmlns:p14="http://schemas.microsoft.com/office/powerpoint/2010/main" val="278497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p:txBody>
      </p:sp>
      <p:sp>
        <p:nvSpPr>
          <p:cNvPr id="4" name="Slide Number Placeholder 3"/>
          <p:cNvSpPr>
            <a:spLocks noGrp="1"/>
          </p:cNvSpPr>
          <p:nvPr>
            <p:ph type="sldNum" sz="quarter" idx="5"/>
          </p:nvPr>
        </p:nvSpPr>
        <p:spPr/>
        <p:txBody>
          <a:bodyPr/>
          <a:lstStyle/>
          <a:p>
            <a:fld id="{32958E60-7216-4373-B930-F2F72935297B}" type="slidenum">
              <a:rPr lang="en-US" smtClean="0"/>
              <a:t>8</a:t>
            </a:fld>
            <a:endParaRPr lang="en-US"/>
          </a:p>
        </p:txBody>
      </p:sp>
    </p:spTree>
    <p:extLst>
      <p:ext uri="{BB962C8B-B14F-4D97-AF65-F5344CB8AC3E}">
        <p14:creationId xmlns:p14="http://schemas.microsoft.com/office/powerpoint/2010/main" val="2311428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44</a:t>
            </a:fld>
            <a:endParaRPr lang="en-US"/>
          </a:p>
        </p:txBody>
      </p:sp>
    </p:spTree>
    <p:extLst>
      <p:ext uri="{BB962C8B-B14F-4D97-AF65-F5344CB8AC3E}">
        <p14:creationId xmlns:p14="http://schemas.microsoft.com/office/powerpoint/2010/main" val="59132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45</a:t>
            </a:fld>
            <a:endParaRPr lang="en-US"/>
          </a:p>
        </p:txBody>
      </p:sp>
    </p:spTree>
    <p:extLst>
      <p:ext uri="{BB962C8B-B14F-4D97-AF65-F5344CB8AC3E}">
        <p14:creationId xmlns:p14="http://schemas.microsoft.com/office/powerpoint/2010/main" val="3911468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46</a:t>
            </a:fld>
            <a:endParaRPr lang="en-US"/>
          </a:p>
        </p:txBody>
      </p:sp>
    </p:spTree>
    <p:extLst>
      <p:ext uri="{BB962C8B-B14F-4D97-AF65-F5344CB8AC3E}">
        <p14:creationId xmlns:p14="http://schemas.microsoft.com/office/powerpoint/2010/main" val="1052290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47</a:t>
            </a:fld>
            <a:endParaRPr lang="en-US"/>
          </a:p>
        </p:txBody>
      </p:sp>
    </p:spTree>
    <p:extLst>
      <p:ext uri="{BB962C8B-B14F-4D97-AF65-F5344CB8AC3E}">
        <p14:creationId xmlns:p14="http://schemas.microsoft.com/office/powerpoint/2010/main" val="1252974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48</a:t>
            </a:fld>
            <a:endParaRPr lang="en-US"/>
          </a:p>
        </p:txBody>
      </p:sp>
    </p:spTree>
    <p:extLst>
      <p:ext uri="{BB962C8B-B14F-4D97-AF65-F5344CB8AC3E}">
        <p14:creationId xmlns:p14="http://schemas.microsoft.com/office/powerpoint/2010/main" val="4138539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49</a:t>
            </a:fld>
            <a:endParaRPr lang="en-US"/>
          </a:p>
        </p:txBody>
      </p:sp>
    </p:spTree>
    <p:extLst>
      <p:ext uri="{BB962C8B-B14F-4D97-AF65-F5344CB8AC3E}">
        <p14:creationId xmlns:p14="http://schemas.microsoft.com/office/powerpoint/2010/main" val="262680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kinds of serverless, but let’s focus on Functions-as-a-Service</a:t>
            </a:r>
          </a:p>
        </p:txBody>
      </p:sp>
      <p:sp>
        <p:nvSpPr>
          <p:cNvPr id="4" name="Slide Number Placeholder 3"/>
          <p:cNvSpPr>
            <a:spLocks noGrp="1"/>
          </p:cNvSpPr>
          <p:nvPr>
            <p:ph type="sldNum" sz="quarter" idx="5"/>
          </p:nvPr>
        </p:nvSpPr>
        <p:spPr/>
        <p:txBody>
          <a:bodyPr/>
          <a:lstStyle/>
          <a:p>
            <a:fld id="{32958E60-7216-4373-B930-F2F72935297B}" type="slidenum">
              <a:rPr lang="en-US" smtClean="0"/>
              <a:t>50</a:t>
            </a:fld>
            <a:endParaRPr lang="en-US"/>
          </a:p>
        </p:txBody>
      </p:sp>
    </p:spTree>
    <p:extLst>
      <p:ext uri="{BB962C8B-B14F-4D97-AF65-F5344CB8AC3E}">
        <p14:creationId xmlns:p14="http://schemas.microsoft.com/office/powerpoint/2010/main" val="2216340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53</a:t>
            </a:fld>
            <a:endParaRPr lang="en-US"/>
          </a:p>
        </p:txBody>
      </p:sp>
    </p:spTree>
    <p:extLst>
      <p:ext uri="{BB962C8B-B14F-4D97-AF65-F5344CB8AC3E}">
        <p14:creationId xmlns:p14="http://schemas.microsoft.com/office/powerpoint/2010/main" val="2156189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54</a:t>
            </a:fld>
            <a:endParaRPr lang="en-US"/>
          </a:p>
        </p:txBody>
      </p:sp>
    </p:spTree>
    <p:extLst>
      <p:ext uri="{BB962C8B-B14F-4D97-AF65-F5344CB8AC3E}">
        <p14:creationId xmlns:p14="http://schemas.microsoft.com/office/powerpoint/2010/main" val="4157630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talked about; serverless does run on servers, but it is up to the vendor to provision server space as it is needed by the application; no specific machines are assigned for a given function or application.</a:t>
            </a:r>
          </a:p>
          <a:p>
            <a:endParaRPr lang="en-US" dirty="0"/>
          </a:p>
          <a:p>
            <a:r>
              <a:rPr lang="en-US" dirty="0"/>
              <a:t>On the other hand, each container lives on one machine at a time and uses the operating system of that machine, though they can be moved easily to a different machine if desired.</a:t>
            </a:r>
          </a:p>
        </p:txBody>
      </p:sp>
      <p:sp>
        <p:nvSpPr>
          <p:cNvPr id="4" name="Slide Number Placeholder 3"/>
          <p:cNvSpPr>
            <a:spLocks noGrp="1"/>
          </p:cNvSpPr>
          <p:nvPr>
            <p:ph type="sldNum" sz="quarter" idx="5"/>
          </p:nvPr>
        </p:nvSpPr>
        <p:spPr/>
        <p:txBody>
          <a:bodyPr/>
          <a:lstStyle/>
          <a:p>
            <a:fld id="{32958E60-7216-4373-B930-F2F72935297B}" type="slidenum">
              <a:rPr lang="en-US" smtClean="0"/>
              <a:t>55</a:t>
            </a:fld>
            <a:endParaRPr lang="en-US"/>
          </a:p>
        </p:txBody>
      </p:sp>
    </p:spTree>
    <p:extLst>
      <p:ext uri="{BB962C8B-B14F-4D97-AF65-F5344CB8AC3E}">
        <p14:creationId xmlns:p14="http://schemas.microsoft.com/office/powerpoint/2010/main" val="97739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9</a:t>
            </a:fld>
            <a:endParaRPr lang="en-US"/>
          </a:p>
        </p:txBody>
      </p:sp>
    </p:spTree>
    <p:extLst>
      <p:ext uri="{BB962C8B-B14F-4D97-AF65-F5344CB8AC3E}">
        <p14:creationId xmlns:p14="http://schemas.microsoft.com/office/powerpoint/2010/main" val="672733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container-based architecture, the number of containers deployed is determined beforehand.  In contrast, in a serverless architecture, the backend inherently and automatically scales to meet demand.</a:t>
            </a:r>
          </a:p>
        </p:txBody>
      </p:sp>
      <p:sp>
        <p:nvSpPr>
          <p:cNvPr id="4" name="Slide Number Placeholder 3"/>
          <p:cNvSpPr>
            <a:spLocks noGrp="1"/>
          </p:cNvSpPr>
          <p:nvPr>
            <p:ph type="sldNum" sz="quarter" idx="5"/>
          </p:nvPr>
        </p:nvSpPr>
        <p:spPr/>
        <p:txBody>
          <a:bodyPr/>
          <a:lstStyle/>
          <a:p>
            <a:fld id="{32958E60-7216-4373-B930-F2F72935297B}" type="slidenum">
              <a:rPr lang="en-US" smtClean="0"/>
              <a:t>56</a:t>
            </a:fld>
            <a:endParaRPr lang="en-US"/>
          </a:p>
        </p:txBody>
      </p:sp>
    </p:spTree>
    <p:extLst>
      <p:ext uri="{BB962C8B-B14F-4D97-AF65-F5344CB8AC3E}">
        <p14:creationId xmlns:p14="http://schemas.microsoft.com/office/powerpoint/2010/main" val="3859217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hosted in the cloud, but cloud providers do not necessarily update or maintain them.</a:t>
            </a:r>
          </a:p>
          <a:p>
            <a:endParaRPr lang="en-US" dirty="0"/>
          </a:p>
          <a:p>
            <a:r>
              <a:rPr lang="en-US" dirty="0"/>
              <a:t>From a developer’s prospective, a serverless architecture has no backend to manage.</a:t>
            </a:r>
          </a:p>
        </p:txBody>
      </p:sp>
      <p:sp>
        <p:nvSpPr>
          <p:cNvPr id="4" name="Slide Number Placeholder 3"/>
          <p:cNvSpPr>
            <a:spLocks noGrp="1"/>
          </p:cNvSpPr>
          <p:nvPr>
            <p:ph type="sldNum" sz="quarter" idx="5"/>
          </p:nvPr>
        </p:nvSpPr>
        <p:spPr/>
        <p:txBody>
          <a:bodyPr/>
          <a:lstStyle/>
          <a:p>
            <a:fld id="{32958E60-7216-4373-B930-F2F72935297B}" type="slidenum">
              <a:rPr lang="en-US" smtClean="0"/>
              <a:t>57</a:t>
            </a:fld>
            <a:endParaRPr lang="en-US"/>
          </a:p>
        </p:txBody>
      </p:sp>
    </p:spTree>
    <p:extLst>
      <p:ext uri="{BB962C8B-B14F-4D97-AF65-F5344CB8AC3E}">
        <p14:creationId xmlns:p14="http://schemas.microsoft.com/office/powerpoint/2010/main" val="312901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take longer to set up initially than serverless functions because it is necessary to configure system settings, libraries, and so on.  Once configured, containers take only a few seconds to deploy.</a:t>
            </a:r>
          </a:p>
          <a:p>
            <a:endParaRPr lang="en-US" dirty="0"/>
          </a:p>
          <a:p>
            <a:r>
              <a:rPr lang="en-US" dirty="0"/>
              <a:t>Because serverless functions are smaller than containers and do not come bundled with system dependencies, they only take milliseconds to deploy.  Serverless applications can be live as soon as the code is uploaded.</a:t>
            </a:r>
          </a:p>
        </p:txBody>
      </p:sp>
      <p:sp>
        <p:nvSpPr>
          <p:cNvPr id="4" name="Slide Number Placeholder 3"/>
          <p:cNvSpPr>
            <a:spLocks noGrp="1"/>
          </p:cNvSpPr>
          <p:nvPr>
            <p:ph type="sldNum" sz="quarter" idx="5"/>
          </p:nvPr>
        </p:nvSpPr>
        <p:spPr/>
        <p:txBody>
          <a:bodyPr/>
          <a:lstStyle/>
          <a:p>
            <a:fld id="{32958E60-7216-4373-B930-F2F72935297B}" type="slidenum">
              <a:rPr lang="en-US" smtClean="0"/>
              <a:t>58</a:t>
            </a:fld>
            <a:endParaRPr lang="en-US"/>
          </a:p>
        </p:txBody>
      </p:sp>
    </p:spTree>
    <p:extLst>
      <p:ext uri="{BB962C8B-B14F-4D97-AF65-F5344CB8AC3E}">
        <p14:creationId xmlns:p14="http://schemas.microsoft.com/office/powerpoint/2010/main" val="39150496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pple-system"/>
              </a:rPr>
              <a:t>It is difficult to test serverless web applications because the backend environment is hard to replicate on a local environment. In contrast, containers run the same no matter where they are deployed, making it relatively simple to test a container-based application before deploying it to production.</a:t>
            </a:r>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59</a:t>
            </a:fld>
            <a:endParaRPr lang="en-US"/>
          </a:p>
        </p:txBody>
      </p:sp>
    </p:spTree>
    <p:extLst>
      <p:ext uri="{BB962C8B-B14F-4D97-AF65-F5344CB8AC3E}">
        <p14:creationId xmlns:p14="http://schemas.microsoft.com/office/powerpoint/2010/main" val="1300573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61</a:t>
            </a:fld>
            <a:endParaRPr lang="en-US"/>
          </a:p>
        </p:txBody>
      </p:sp>
    </p:spTree>
    <p:extLst>
      <p:ext uri="{BB962C8B-B14F-4D97-AF65-F5344CB8AC3E}">
        <p14:creationId xmlns:p14="http://schemas.microsoft.com/office/powerpoint/2010/main" val="471420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Web Site – Multi-purpose, Razor or </a:t>
            </a:r>
            <a:r>
              <a:rPr lang="en-US" dirty="0" err="1"/>
              <a:t>Blazor</a:t>
            </a:r>
            <a:r>
              <a:rPr lang="en-US" dirty="0"/>
              <a:t> web application that allow users to sign up for the service, list their properties for rental, search for properties to rent, and rent available properties.</a:t>
            </a:r>
          </a:p>
          <a:p>
            <a:endParaRPr lang="en-US" dirty="0"/>
          </a:p>
          <a:p>
            <a:r>
              <a:rPr lang="en-US" dirty="0"/>
              <a:t>Admin Site – Site used by the web administrators to manage the application.</a:t>
            </a:r>
          </a:p>
        </p:txBody>
      </p:sp>
      <p:sp>
        <p:nvSpPr>
          <p:cNvPr id="4" name="Slide Number Placeholder 3"/>
          <p:cNvSpPr>
            <a:spLocks noGrp="1"/>
          </p:cNvSpPr>
          <p:nvPr>
            <p:ph type="sldNum" sz="quarter" idx="5"/>
          </p:nvPr>
        </p:nvSpPr>
        <p:spPr/>
        <p:txBody>
          <a:bodyPr/>
          <a:lstStyle/>
          <a:p>
            <a:fld id="{32958E60-7216-4373-B930-F2F72935297B}" type="slidenum">
              <a:rPr lang="en-US" smtClean="0"/>
              <a:t>66</a:t>
            </a:fld>
            <a:endParaRPr lang="en-US"/>
          </a:p>
        </p:txBody>
      </p:sp>
    </p:spTree>
    <p:extLst>
      <p:ext uri="{BB962C8B-B14F-4D97-AF65-F5344CB8AC3E}">
        <p14:creationId xmlns:p14="http://schemas.microsoft.com/office/powerpoint/2010/main" val="3732180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 An API gateway that acts as a front-end to the solution APIs.  Among many other benefits, the API management service provides the vacation rental APIs with security verification, usage telemetry, documentation, and rate limiting.</a:t>
            </a:r>
          </a:p>
        </p:txBody>
      </p:sp>
      <p:sp>
        <p:nvSpPr>
          <p:cNvPr id="4" name="Slide Number Placeholder 3"/>
          <p:cNvSpPr>
            <a:spLocks noGrp="1"/>
          </p:cNvSpPr>
          <p:nvPr>
            <p:ph type="sldNum" sz="quarter" idx="5"/>
          </p:nvPr>
        </p:nvSpPr>
        <p:spPr/>
        <p:txBody>
          <a:bodyPr/>
          <a:lstStyle/>
          <a:p>
            <a:fld id="{32958E60-7216-4373-B930-F2F72935297B}" type="slidenum">
              <a:rPr lang="en-US" smtClean="0"/>
              <a:t>68</a:t>
            </a:fld>
            <a:endParaRPr lang="en-US"/>
          </a:p>
        </p:txBody>
      </p:sp>
    </p:spTree>
    <p:extLst>
      <p:ext uri="{BB962C8B-B14F-4D97-AF65-F5344CB8AC3E}">
        <p14:creationId xmlns:p14="http://schemas.microsoft.com/office/powerpoint/2010/main" val="2493312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Vacation Rental APIs – Multiple Azure Function Apps deployed to serve the Vacation Rental APIs.</a:t>
            </a:r>
          </a:p>
          <a:p>
            <a:endParaRPr lang="en-US" dirty="0"/>
          </a:p>
          <a:p>
            <a:r>
              <a:rPr lang="en-US" dirty="0"/>
              <a:t>These are exposed to the Web Application via the API manager and provide CRUD operations for each of the Vacation Rental areas.</a:t>
            </a:r>
          </a:p>
        </p:txBody>
      </p:sp>
      <p:sp>
        <p:nvSpPr>
          <p:cNvPr id="4" name="Slide Number Placeholder 3"/>
          <p:cNvSpPr>
            <a:spLocks noGrp="1"/>
          </p:cNvSpPr>
          <p:nvPr>
            <p:ph type="sldNum" sz="quarter" idx="5"/>
          </p:nvPr>
        </p:nvSpPr>
        <p:spPr/>
        <p:txBody>
          <a:bodyPr/>
          <a:lstStyle/>
          <a:p>
            <a:fld id="{32958E60-7216-4373-B930-F2F72935297B}" type="slidenum">
              <a:rPr lang="en-US" smtClean="0"/>
              <a:t>69</a:t>
            </a:fld>
            <a:endParaRPr lang="en-US"/>
          </a:p>
        </p:txBody>
      </p:sp>
    </p:spTree>
    <p:extLst>
      <p:ext uri="{BB962C8B-B14F-4D97-AF65-F5344CB8AC3E}">
        <p14:creationId xmlns:p14="http://schemas.microsoft.com/office/powerpoint/2010/main" val="3747092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70</a:t>
            </a:fld>
            <a:endParaRPr lang="en-US"/>
          </a:p>
        </p:txBody>
      </p:sp>
    </p:spTree>
    <p:extLst>
      <p:ext uri="{BB962C8B-B14F-4D97-AF65-F5344CB8AC3E}">
        <p14:creationId xmlns:p14="http://schemas.microsoft.com/office/powerpoint/2010/main" val="800741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Property Rentals API is an event emitter</a:t>
            </a:r>
          </a:p>
        </p:txBody>
      </p:sp>
      <p:sp>
        <p:nvSpPr>
          <p:cNvPr id="4" name="Slide Number Placeholder 3"/>
          <p:cNvSpPr>
            <a:spLocks noGrp="1"/>
          </p:cNvSpPr>
          <p:nvPr>
            <p:ph type="sldNum" sz="quarter" idx="5"/>
          </p:nvPr>
        </p:nvSpPr>
        <p:spPr/>
        <p:txBody>
          <a:bodyPr/>
          <a:lstStyle/>
          <a:p>
            <a:fld id="{32958E60-7216-4373-B930-F2F72935297B}" type="slidenum">
              <a:rPr lang="en-US" smtClean="0"/>
              <a:t>71</a:t>
            </a:fld>
            <a:endParaRPr lang="en-US"/>
          </a:p>
        </p:txBody>
      </p:sp>
    </p:spTree>
    <p:extLst>
      <p:ext uri="{BB962C8B-B14F-4D97-AF65-F5344CB8AC3E}">
        <p14:creationId xmlns:p14="http://schemas.microsoft.com/office/powerpoint/2010/main" val="239196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p:txBody>
      </p:sp>
      <p:sp>
        <p:nvSpPr>
          <p:cNvPr id="4" name="Slide Number Placeholder 3"/>
          <p:cNvSpPr>
            <a:spLocks noGrp="1"/>
          </p:cNvSpPr>
          <p:nvPr>
            <p:ph type="sldNum" sz="quarter" idx="5"/>
          </p:nvPr>
        </p:nvSpPr>
        <p:spPr/>
        <p:txBody>
          <a:bodyPr/>
          <a:lstStyle/>
          <a:p>
            <a:fld id="{32958E60-7216-4373-B930-F2F72935297B}" type="slidenum">
              <a:rPr lang="en-US" smtClean="0"/>
              <a:t>10</a:t>
            </a:fld>
            <a:endParaRPr lang="en-US"/>
          </a:p>
        </p:txBody>
      </p:sp>
    </p:spTree>
    <p:extLst>
      <p:ext uri="{BB962C8B-B14F-4D97-AF65-F5344CB8AC3E}">
        <p14:creationId xmlns:p14="http://schemas.microsoft.com/office/powerpoint/2010/main" val="25616700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 Archive</a:t>
            </a:r>
          </a:p>
        </p:txBody>
      </p:sp>
      <p:sp>
        <p:nvSpPr>
          <p:cNvPr id="4" name="Slide Number Placeholder 3"/>
          <p:cNvSpPr>
            <a:spLocks noGrp="1"/>
          </p:cNvSpPr>
          <p:nvPr>
            <p:ph type="sldNum" sz="quarter" idx="5"/>
          </p:nvPr>
        </p:nvSpPr>
        <p:spPr/>
        <p:txBody>
          <a:bodyPr/>
          <a:lstStyle/>
          <a:p>
            <a:fld id="{32958E60-7216-4373-B930-F2F72935297B}" type="slidenum">
              <a:rPr lang="en-US" smtClean="0"/>
              <a:t>72</a:t>
            </a:fld>
            <a:endParaRPr lang="en-US"/>
          </a:p>
        </p:txBody>
      </p:sp>
    </p:spTree>
    <p:extLst>
      <p:ext uri="{BB962C8B-B14F-4D97-AF65-F5344CB8AC3E}">
        <p14:creationId xmlns:p14="http://schemas.microsoft.com/office/powerpoint/2010/main" val="292785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11</a:t>
            </a:fld>
            <a:endParaRPr lang="en-US"/>
          </a:p>
        </p:txBody>
      </p:sp>
    </p:spTree>
    <p:extLst>
      <p:ext uri="{BB962C8B-B14F-4D97-AF65-F5344CB8AC3E}">
        <p14:creationId xmlns:p14="http://schemas.microsoft.com/office/powerpoint/2010/main" val="63970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p:txBody>
      </p:sp>
      <p:sp>
        <p:nvSpPr>
          <p:cNvPr id="4" name="Slide Number Placeholder 3"/>
          <p:cNvSpPr>
            <a:spLocks noGrp="1"/>
          </p:cNvSpPr>
          <p:nvPr>
            <p:ph type="sldNum" sz="quarter" idx="5"/>
          </p:nvPr>
        </p:nvSpPr>
        <p:spPr/>
        <p:txBody>
          <a:bodyPr/>
          <a:lstStyle/>
          <a:p>
            <a:fld id="{32958E60-7216-4373-B930-F2F72935297B}" type="slidenum">
              <a:rPr lang="en-US" smtClean="0"/>
              <a:t>12</a:t>
            </a:fld>
            <a:endParaRPr lang="en-US"/>
          </a:p>
        </p:txBody>
      </p:sp>
    </p:spTree>
    <p:extLst>
      <p:ext uri="{BB962C8B-B14F-4D97-AF65-F5344CB8AC3E}">
        <p14:creationId xmlns:p14="http://schemas.microsoft.com/office/powerpoint/2010/main" val="276868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13</a:t>
            </a:fld>
            <a:endParaRPr lang="en-US"/>
          </a:p>
        </p:txBody>
      </p:sp>
    </p:spTree>
    <p:extLst>
      <p:ext uri="{BB962C8B-B14F-4D97-AF65-F5344CB8AC3E}">
        <p14:creationId xmlns:p14="http://schemas.microsoft.com/office/powerpoint/2010/main" val="432171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379B-8AC1-47D5-84C4-26F47BA92CA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F777F0D-D0B3-43A5-83DD-88132EC5C2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BFA7C5F7-CE74-4579-9131-A965158F92F9}"/>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168320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F872-171F-4979-8D1E-F95FBA2450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8CA708-70B3-4DD0-8D90-FDF342A659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83F84ED-023E-4A3A-9B7E-28778632C655}"/>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3753294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29F83B-6C71-4BAB-AE80-7700984975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4D233B-F370-40BB-9E0B-87FD807255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94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633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35BA-A994-430F-83AC-AB975F5A8317}"/>
              </a:ext>
            </a:extLst>
          </p:cNvPr>
          <p:cNvSpPr>
            <a:spLocks noGrp="1"/>
          </p:cNvSpPr>
          <p:nvPr>
            <p:ph type="title"/>
          </p:nvPr>
        </p:nvSpPr>
        <p:spPr>
          <a:xfrm>
            <a:off x="337327" y="4721290"/>
            <a:ext cx="7351097" cy="1884589"/>
          </a:xfrm>
          <a:prstGeom prst="rect">
            <a:avLst/>
          </a:prstGeom>
          <a:solidFill>
            <a:srgbClr val="4B63F9"/>
          </a:solidFill>
        </p:spPr>
        <p:txBody>
          <a:bodyPr anchor="b"/>
          <a:lstStyle>
            <a:lvl1pPr>
              <a:defRPr sz="6000">
                <a:solidFill>
                  <a:schemeClr val="bg1"/>
                </a:solidFill>
                <a:latin typeface="Kamerik205 8" panose="020B0803030600020004" pitchFamily="34" charset="0"/>
              </a:defRPr>
            </a:lvl1pPr>
          </a:lstStyle>
          <a:p>
            <a:r>
              <a:rPr lang="en-US" dirty="0"/>
              <a:t>Click to edit Master title style</a:t>
            </a:r>
          </a:p>
        </p:txBody>
      </p:sp>
    </p:spTree>
    <p:extLst>
      <p:ext uri="{BB962C8B-B14F-4D97-AF65-F5344CB8AC3E}">
        <p14:creationId xmlns:p14="http://schemas.microsoft.com/office/powerpoint/2010/main" val="2494439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5793" y="365125"/>
            <a:ext cx="9415407" cy="759895"/>
          </a:xfrm>
        </p:spPr>
        <p:txBody>
          <a:bodyPr/>
          <a:lstStyle/>
          <a:p>
            <a:r>
              <a:rPr lang="en-US" dirty="0"/>
              <a:t>Click to edit Master title style</a:t>
            </a:r>
          </a:p>
        </p:txBody>
      </p:sp>
      <p:pic>
        <p:nvPicPr>
          <p:cNvPr id="8" name="Content Placeholder 7">
            <a:extLst>
              <a:ext uri="{FF2B5EF4-FFF2-40B4-BE49-F238E27FC236}">
                <a16:creationId xmlns:a16="http://schemas.microsoft.com/office/drawing/2014/main" id="{607AE848-6D38-4588-95C0-8274006985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755" b="17803"/>
          <a:stretch/>
        </p:blipFill>
        <p:spPr>
          <a:xfrm>
            <a:off x="9958994" y="36786"/>
            <a:ext cx="2047213" cy="2133600"/>
          </a:xfrm>
          <a:prstGeom prst="rect">
            <a:avLst/>
          </a:prstGeom>
        </p:spPr>
      </p:pic>
    </p:spTree>
    <p:extLst>
      <p:ext uri="{BB962C8B-B14F-4D97-AF65-F5344CB8AC3E}">
        <p14:creationId xmlns:p14="http://schemas.microsoft.com/office/powerpoint/2010/main" val="2573544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5C00-6D98-46E3-8767-3414D459C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99D39-174F-46CA-9B72-BDEB0D2880D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8F6345-7BED-47D2-8F60-308C3E8C41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1A6D9F-DE70-4490-A131-25EF018300F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E6B92E0-8168-4131-80D9-5BCA74C3A99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FD7EC49E-9B23-4FC3-B954-3AE90C407F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D777F01-8254-4266-A7F3-052B705CC1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BD3A82-559E-40A7-9850-F2BF1417E0F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373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4E80-6605-4D90-A14C-02A4D9A624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B85A31-EF1A-4A42-9F7C-08B05699F1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68715F59-C5AA-4255-A4D2-76AE5593F1B9}"/>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346427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36D1-E3AB-4065-9C86-7CEC15B8AE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BD6452-DF85-4B7D-AE04-0ABD8385F1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0F3A8826-18CF-4956-A7E9-E4971E99B1CF}"/>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296793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CE87-2EEB-4EE4-8C38-D2B5D5CB2C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63C38-0236-4A95-BFDA-0B468C01E7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EEC97-AF01-4983-82FD-B93661CAA5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DA26BA3F-21BA-43D3-A54F-54205633D54D}"/>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213837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51CE-E6C0-420F-A372-4FC0460831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439A66-DBFD-44B9-B5DA-2B78A929F2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AA46C2-C410-45D0-94D0-E0836F8B32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D22BD6-6CA7-42FA-B8EC-DFFAF428F4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391017-102F-4295-95D1-4071E2E481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27E34577-91E5-46CA-819E-91E501A46F0D}"/>
              </a:ext>
            </a:extLst>
          </p:cNvPr>
          <p:cNvSpPr>
            <a:spLocks noGrp="1"/>
          </p:cNvSpPr>
          <p:nvPr>
            <p:ph type="ftr" sz="quarter" idx="10"/>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1241699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69C1-E3FC-4D4E-831B-BE2D0E891812}"/>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185E311D-98BF-46DC-B703-D34868B9A9D5}"/>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877702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8771CB-8761-44C9-92F5-529A6DEF8B58}"/>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2212540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84D8-95EE-4159-AF6B-9C1961EBE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6FFD6F-EE33-416C-AE87-AAA6E292C7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923E4F-27CA-478C-A3BC-B35A308B4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322914BB-042D-49F1-AEC8-048D22BB9749}"/>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306477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EF5B-54ED-4940-A61D-FACD17F6DD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BD65E6-9EEC-4C40-B8E6-C357D62593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DCBD7E-434C-4A67-9C96-50470320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68DF82EE-5734-429A-B442-55627D93254B}"/>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125553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6C3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4AAA7-AC75-4709-A637-0E44349725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919B13-508C-4D4D-AD20-008F993927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0CC8E6B4-5835-43B6-A269-24F303C4CDF5}"/>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pic>
        <p:nvPicPr>
          <p:cNvPr id="8" name="Picture 7">
            <a:extLst>
              <a:ext uri="{FF2B5EF4-FFF2-40B4-BE49-F238E27FC236}">
                <a16:creationId xmlns:a16="http://schemas.microsoft.com/office/drawing/2014/main" id="{64D40187-EFCE-4114-B9F1-8A87E19815BB}"/>
              </a:ext>
            </a:extLst>
          </p:cNvPr>
          <p:cNvPicPr>
            <a:picLocks noChangeAspect="1"/>
          </p:cNvPicPr>
          <p:nvPr userDrawn="1"/>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9" name="Picture 8">
            <a:extLst>
              <a:ext uri="{FF2B5EF4-FFF2-40B4-BE49-F238E27FC236}">
                <a16:creationId xmlns:a16="http://schemas.microsoft.com/office/drawing/2014/main" id="{F6307AE9-8A2B-4BA0-9563-5AC8D7EAA59D}"/>
              </a:ext>
            </a:extLst>
          </p:cNvPr>
          <p:cNvPicPr>
            <a:picLocks noChangeAspect="1"/>
          </p:cNvPicPr>
          <p:nvPr userDrawn="1"/>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543742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427818"/>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pct5">
          <a:fgClr>
            <a:srgbClr val="F2EFDC"/>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7C2ACD-DEF0-4F5A-88B7-B813DC2C37F9}" type="datetimeFigureOut">
              <a:rPr lang="en-US" smtClean="0"/>
              <a:t>7/30/2021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16788-2EBD-453C-916C-CC6939605B98}" type="slidenum">
              <a:rPr lang="en-US" smtClean="0"/>
              <a:t>‹#›</a:t>
            </a:fld>
            <a:endParaRPr lang="en-US"/>
          </a:p>
        </p:txBody>
      </p:sp>
    </p:spTree>
    <p:extLst>
      <p:ext uri="{BB962C8B-B14F-4D97-AF65-F5344CB8AC3E}">
        <p14:creationId xmlns:p14="http://schemas.microsoft.com/office/powerpoint/2010/main" val="879296303"/>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E037FA-6787-4EA8-88D6-0A03C7EFB9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CC948-8C5D-4039-8C7F-8E6004AC8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8F097-F1AF-495D-A274-5C2C2F166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B92E0-8168-4131-80D9-5BCA74C3A99B}" type="datetimeFigureOut">
              <a:rPr lang="en-US" smtClean="0"/>
              <a:t>7/30/2021</a:t>
            </a:fld>
            <a:endParaRPr lang="en-US"/>
          </a:p>
        </p:txBody>
      </p:sp>
      <p:sp>
        <p:nvSpPr>
          <p:cNvPr id="5" name="Footer Placeholder 4">
            <a:extLst>
              <a:ext uri="{FF2B5EF4-FFF2-40B4-BE49-F238E27FC236}">
                <a16:creationId xmlns:a16="http://schemas.microsoft.com/office/drawing/2014/main" id="{BBBEAB5B-4AB0-434F-A5EC-0583EBF175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17BF3A-B717-4B50-B310-E1660E2C4F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D3A82-559E-40A7-9850-F2BF1417E0F8}" type="slidenum">
              <a:rPr lang="en-US" smtClean="0"/>
              <a:t>‹#›</a:t>
            </a:fld>
            <a:endParaRPr lang="en-US"/>
          </a:p>
        </p:txBody>
      </p:sp>
    </p:spTree>
    <p:extLst>
      <p:ext uri="{BB962C8B-B14F-4D97-AF65-F5344CB8AC3E}">
        <p14:creationId xmlns:p14="http://schemas.microsoft.com/office/powerpoint/2010/main" val="3992390157"/>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mailto:info@codekentucky.org" TargetMode="External"/><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09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A7C3F8B3-E869-4529-80BD-9CCD32FFCF3D}"/>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22956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9998749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6"/>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5"/>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1" name="Rectangle: Rounded Corners 10">
            <a:extLst>
              <a:ext uri="{FF2B5EF4-FFF2-40B4-BE49-F238E27FC236}">
                <a16:creationId xmlns:a16="http://schemas.microsoft.com/office/drawing/2014/main" id="{AD1DCF60-A70F-4827-8EFA-7F3354F92BB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678034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36901865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6"/>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5"/>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11" name="Rectangle: Rounded Corners 10">
            <a:extLst>
              <a:ext uri="{FF2B5EF4-FFF2-40B4-BE49-F238E27FC236}">
                <a16:creationId xmlns:a16="http://schemas.microsoft.com/office/drawing/2014/main" id="{3CA8365E-1462-4CCF-8F20-F4192EB40246}"/>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Tree>
    <p:extLst>
      <p:ext uri="{BB962C8B-B14F-4D97-AF65-F5344CB8AC3E}">
        <p14:creationId xmlns:p14="http://schemas.microsoft.com/office/powerpoint/2010/main" val="336691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73909185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6"/>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5"/>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11" name="Rectangle: Rounded Corners 10">
            <a:extLst>
              <a:ext uri="{FF2B5EF4-FFF2-40B4-BE49-F238E27FC236}">
                <a16:creationId xmlns:a16="http://schemas.microsoft.com/office/drawing/2014/main" id="{741C0AD1-D978-44A2-B687-BB0AB7D1CE6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82290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84C1A3E-3CF5-428B-A98C-0BBA5A3532F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15" name="Rectangle: Rounded Corners 14">
            <a:extLst>
              <a:ext uri="{FF2B5EF4-FFF2-40B4-BE49-F238E27FC236}">
                <a16:creationId xmlns:a16="http://schemas.microsoft.com/office/drawing/2014/main" id="{A98147DC-C08E-4591-AB9A-8E149367BC1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4" name="Rectangle: Rounded Corners 13">
            <a:extLst>
              <a:ext uri="{FF2B5EF4-FFF2-40B4-BE49-F238E27FC236}">
                <a16:creationId xmlns:a16="http://schemas.microsoft.com/office/drawing/2014/main" id="{6A635662-D4EC-4AB3-B0A7-8BE6D8819F03}"/>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7" name="Rectangle: Rounded Corners 16">
            <a:extLst>
              <a:ext uri="{FF2B5EF4-FFF2-40B4-BE49-F238E27FC236}">
                <a16:creationId xmlns:a16="http://schemas.microsoft.com/office/drawing/2014/main" id="{AC36C496-5D3F-462A-8AE6-2D946F49600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11" name="Rectangle: Rounded Corners 10">
            <a:extLst>
              <a:ext uri="{FF2B5EF4-FFF2-40B4-BE49-F238E27FC236}">
                <a16:creationId xmlns:a16="http://schemas.microsoft.com/office/drawing/2014/main" id="{4227D6F5-75DB-4D8F-9AC5-697830237C1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738107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6"/>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5"/>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17" grpId="0" animBg="1"/>
      <p:bldP spid="11" grpId="0" animBg="1"/>
      <p:bldP spid="5" grpId="0" animBg="1"/>
      <p:bldP spid="5" grpId="1" animBg="1"/>
      <p:bldP spid="6" grpId="0" animBg="1"/>
      <p:bldP spid="6" grpId="1" animBg="1"/>
      <p:bldP spid="8" grpId="0" animBg="1"/>
      <p:bldP spid="10"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9" name="Rectangle: Rounded Corners 8">
            <a:extLst>
              <a:ext uri="{FF2B5EF4-FFF2-40B4-BE49-F238E27FC236}">
                <a16:creationId xmlns:a16="http://schemas.microsoft.com/office/drawing/2014/main" id="{597E95C2-DBB5-4294-A029-FA7FD740E63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4235850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9" name="Rectangle: Rounded Corners 8">
            <a:extLst>
              <a:ext uri="{FF2B5EF4-FFF2-40B4-BE49-F238E27FC236}">
                <a16:creationId xmlns:a16="http://schemas.microsoft.com/office/drawing/2014/main" id="{597E95C2-DBB5-4294-A029-FA7FD740E63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242517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5E21-BA95-4584-A9CF-E5D79C06C31E}"/>
              </a:ext>
            </a:extLst>
          </p:cNvPr>
          <p:cNvSpPr>
            <a:spLocks noGrp="1"/>
          </p:cNvSpPr>
          <p:nvPr>
            <p:ph type="title"/>
          </p:nvPr>
        </p:nvSpPr>
        <p:spPr>
          <a:xfrm>
            <a:off x="185793" y="121252"/>
            <a:ext cx="9415407" cy="759895"/>
          </a:xfrm>
        </p:spPr>
        <p:txBody>
          <a:bodyPr/>
          <a:lstStyle/>
          <a:p>
            <a:pPr algn="ctr"/>
            <a:r>
              <a:rPr lang="en-US" dirty="0"/>
              <a:t>Cincy Deliver 2021 Sponsors</a:t>
            </a:r>
          </a:p>
        </p:txBody>
      </p:sp>
      <p:sp>
        <p:nvSpPr>
          <p:cNvPr id="4" name="TextBox 3">
            <a:extLst>
              <a:ext uri="{FF2B5EF4-FFF2-40B4-BE49-F238E27FC236}">
                <a16:creationId xmlns:a16="http://schemas.microsoft.com/office/drawing/2014/main" id="{7DEDE249-40E4-4D20-9416-41E1A98AEEA6}"/>
              </a:ext>
            </a:extLst>
          </p:cNvPr>
          <p:cNvSpPr txBox="1"/>
          <p:nvPr/>
        </p:nvSpPr>
        <p:spPr>
          <a:xfrm>
            <a:off x="145087" y="2590800"/>
            <a:ext cx="1584088"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Platinum</a:t>
            </a:r>
          </a:p>
        </p:txBody>
      </p:sp>
      <p:sp>
        <p:nvSpPr>
          <p:cNvPr id="5" name="TextBox 4">
            <a:extLst>
              <a:ext uri="{FF2B5EF4-FFF2-40B4-BE49-F238E27FC236}">
                <a16:creationId xmlns:a16="http://schemas.microsoft.com/office/drawing/2014/main" id="{E1E4BAF8-AA63-48BB-85EE-9DC662C24FAE}"/>
              </a:ext>
            </a:extLst>
          </p:cNvPr>
          <p:cNvSpPr txBox="1"/>
          <p:nvPr/>
        </p:nvSpPr>
        <p:spPr>
          <a:xfrm>
            <a:off x="164177" y="849122"/>
            <a:ext cx="1625766"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Diamond</a:t>
            </a:r>
          </a:p>
        </p:txBody>
      </p:sp>
      <p:sp>
        <p:nvSpPr>
          <p:cNvPr id="6" name="TextBox 5">
            <a:extLst>
              <a:ext uri="{FF2B5EF4-FFF2-40B4-BE49-F238E27FC236}">
                <a16:creationId xmlns:a16="http://schemas.microsoft.com/office/drawing/2014/main" id="{574665F5-9420-4FA4-A3A4-38FFA2B3287D}"/>
              </a:ext>
            </a:extLst>
          </p:cNvPr>
          <p:cNvSpPr txBox="1"/>
          <p:nvPr/>
        </p:nvSpPr>
        <p:spPr>
          <a:xfrm>
            <a:off x="265152" y="4419600"/>
            <a:ext cx="944489"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Gold</a:t>
            </a:r>
          </a:p>
        </p:txBody>
      </p:sp>
      <p:pic>
        <p:nvPicPr>
          <p:cNvPr id="8" name="Picture 7" descr="Logo&#10;&#10;Description automatically generated">
            <a:extLst>
              <a:ext uri="{FF2B5EF4-FFF2-40B4-BE49-F238E27FC236}">
                <a16:creationId xmlns:a16="http://schemas.microsoft.com/office/drawing/2014/main" id="{19ACE765-1C79-411E-949B-7C911B457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640" y="1422094"/>
            <a:ext cx="3758307" cy="1075816"/>
          </a:xfrm>
          <a:prstGeom prst="rect">
            <a:avLst/>
          </a:prstGeom>
        </p:spPr>
      </p:pic>
      <p:pic>
        <p:nvPicPr>
          <p:cNvPr id="10" name="Picture 9">
            <a:extLst>
              <a:ext uri="{FF2B5EF4-FFF2-40B4-BE49-F238E27FC236}">
                <a16:creationId xmlns:a16="http://schemas.microsoft.com/office/drawing/2014/main" id="{C5771C6C-53DC-4ABF-A079-6B7B2F337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350" y="1338239"/>
            <a:ext cx="3869649" cy="1126090"/>
          </a:xfrm>
          <a:prstGeom prst="rect">
            <a:avLst/>
          </a:prstGeom>
        </p:spPr>
      </p:pic>
      <p:pic>
        <p:nvPicPr>
          <p:cNvPr id="12" name="Picture 11" descr="Logo&#10;&#10;Description automatically generated">
            <a:extLst>
              <a:ext uri="{FF2B5EF4-FFF2-40B4-BE49-F238E27FC236}">
                <a16:creationId xmlns:a16="http://schemas.microsoft.com/office/drawing/2014/main" id="{572B724A-5FFF-4CD0-8B87-514403611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11" y="3200400"/>
            <a:ext cx="3124200" cy="937073"/>
          </a:xfrm>
          <a:prstGeom prst="rect">
            <a:avLst/>
          </a:prstGeom>
        </p:spPr>
      </p:pic>
      <p:pic>
        <p:nvPicPr>
          <p:cNvPr id="14" name="Picture 13" descr="Logo&#10;&#10;Description automatically generated">
            <a:extLst>
              <a:ext uri="{FF2B5EF4-FFF2-40B4-BE49-F238E27FC236}">
                <a16:creationId xmlns:a16="http://schemas.microsoft.com/office/drawing/2014/main" id="{D58E29FD-1EB6-4441-B586-A62E20D89A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5811" y="3306528"/>
            <a:ext cx="4105842" cy="902158"/>
          </a:xfrm>
          <a:prstGeom prst="rect">
            <a:avLst/>
          </a:prstGeom>
        </p:spPr>
      </p:pic>
      <p:pic>
        <p:nvPicPr>
          <p:cNvPr id="16" name="Picture 15" descr="A picture containing text, sign, outdoor&#10;&#10;Description automatically generated">
            <a:extLst>
              <a:ext uri="{FF2B5EF4-FFF2-40B4-BE49-F238E27FC236}">
                <a16:creationId xmlns:a16="http://schemas.microsoft.com/office/drawing/2014/main" id="{45CD1F5D-AE3B-42C8-B25A-AC6F15E6CC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3758" y="3383928"/>
            <a:ext cx="4105842" cy="697993"/>
          </a:xfrm>
          <a:prstGeom prst="rect">
            <a:avLst/>
          </a:prstGeom>
        </p:spPr>
      </p:pic>
      <p:pic>
        <p:nvPicPr>
          <p:cNvPr id="18" name="Picture 17" descr="A black and white logo&#10;&#10;Description automatically generated with low confidence">
            <a:extLst>
              <a:ext uri="{FF2B5EF4-FFF2-40B4-BE49-F238E27FC236}">
                <a16:creationId xmlns:a16="http://schemas.microsoft.com/office/drawing/2014/main" id="{DEADED06-2606-41D7-8BAC-36536C232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447" y="5381621"/>
            <a:ext cx="2085990" cy="561979"/>
          </a:xfrm>
          <a:prstGeom prst="rect">
            <a:avLst/>
          </a:prstGeom>
        </p:spPr>
      </p:pic>
      <p:pic>
        <p:nvPicPr>
          <p:cNvPr id="22" name="Picture 21" descr="Text&#10;&#10;Description automatically generated">
            <a:extLst>
              <a:ext uri="{FF2B5EF4-FFF2-40B4-BE49-F238E27FC236}">
                <a16:creationId xmlns:a16="http://schemas.microsoft.com/office/drawing/2014/main" id="{73106655-1E55-4FCD-BB67-BD4D7E547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8375" y="5235587"/>
            <a:ext cx="2627735" cy="697993"/>
          </a:xfrm>
          <a:prstGeom prst="rect">
            <a:avLst/>
          </a:prstGeom>
        </p:spPr>
      </p:pic>
      <p:pic>
        <p:nvPicPr>
          <p:cNvPr id="24" name="Picture 23" descr="Logo&#10;&#10;Description automatically generated">
            <a:extLst>
              <a:ext uri="{FF2B5EF4-FFF2-40B4-BE49-F238E27FC236}">
                <a16:creationId xmlns:a16="http://schemas.microsoft.com/office/drawing/2014/main" id="{AC8D11EF-A7AE-43B0-A575-B96E10459A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5800" y="5252971"/>
            <a:ext cx="3365453" cy="640257"/>
          </a:xfrm>
          <a:prstGeom prst="rect">
            <a:avLst/>
          </a:prstGeom>
        </p:spPr>
      </p:pic>
      <p:pic>
        <p:nvPicPr>
          <p:cNvPr id="7" name="Picture 6" descr="Icon&#10;&#10;Description automatically generated">
            <a:extLst>
              <a:ext uri="{FF2B5EF4-FFF2-40B4-BE49-F238E27FC236}">
                <a16:creationId xmlns:a16="http://schemas.microsoft.com/office/drawing/2014/main" id="{99D8B3E4-E1C7-427B-BBAD-5D3B990F03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6372" y="4854537"/>
            <a:ext cx="2311373" cy="1185736"/>
          </a:xfrm>
          <a:prstGeom prst="rect">
            <a:avLst/>
          </a:prstGeom>
        </p:spPr>
      </p:pic>
    </p:spTree>
    <p:extLst>
      <p:ext uri="{BB962C8B-B14F-4D97-AF65-F5344CB8AC3E}">
        <p14:creationId xmlns:p14="http://schemas.microsoft.com/office/powerpoint/2010/main" val="1357780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What are Containers?</a:t>
            </a:r>
          </a:p>
        </p:txBody>
      </p:sp>
    </p:spTree>
    <p:extLst>
      <p:ext uri="{BB962C8B-B14F-4D97-AF65-F5344CB8AC3E}">
        <p14:creationId xmlns:p14="http://schemas.microsoft.com/office/powerpoint/2010/main" val="297773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52E-A8BA-4824-9807-BAB175A4CE82}"/>
              </a:ext>
            </a:extLst>
          </p:cNvPr>
          <p:cNvSpPr>
            <a:spLocks noGrp="1"/>
          </p:cNvSpPr>
          <p:nvPr>
            <p:ph type="title"/>
          </p:nvPr>
        </p:nvSpPr>
        <p:spPr/>
        <p:txBody>
          <a:bodyPr/>
          <a:lstStyle/>
          <a:p>
            <a:r>
              <a:rPr lang="en-US" dirty="0"/>
              <a:t>What are Containers?</a:t>
            </a:r>
          </a:p>
        </p:txBody>
      </p:sp>
      <p:sp>
        <p:nvSpPr>
          <p:cNvPr id="3" name="Rectangle: Rounded Corners 2">
            <a:extLst>
              <a:ext uri="{FF2B5EF4-FFF2-40B4-BE49-F238E27FC236}">
                <a16:creationId xmlns:a16="http://schemas.microsoft.com/office/drawing/2014/main" id="{172E7D22-B19A-44D4-AA1A-9D06C1059B5A}"/>
              </a:ext>
            </a:extLst>
          </p:cNvPr>
          <p:cNvSpPr/>
          <p:nvPr/>
        </p:nvSpPr>
        <p:spPr>
          <a:xfrm>
            <a:off x="1330124" y="2040038"/>
            <a:ext cx="4215114"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Neat Little Packages</a:t>
            </a:r>
          </a:p>
        </p:txBody>
      </p:sp>
    </p:spTree>
    <p:extLst>
      <p:ext uri="{BB962C8B-B14F-4D97-AF65-F5344CB8AC3E}">
        <p14:creationId xmlns:p14="http://schemas.microsoft.com/office/powerpoint/2010/main" val="124693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52E-A8BA-4824-9807-BAB175A4CE82}"/>
              </a:ext>
            </a:extLst>
          </p:cNvPr>
          <p:cNvSpPr>
            <a:spLocks noGrp="1"/>
          </p:cNvSpPr>
          <p:nvPr>
            <p:ph type="title"/>
          </p:nvPr>
        </p:nvSpPr>
        <p:spPr/>
        <p:txBody>
          <a:bodyPr/>
          <a:lstStyle/>
          <a:p>
            <a:r>
              <a:rPr lang="en-US" dirty="0"/>
              <a:t>What are Containers?</a:t>
            </a:r>
          </a:p>
        </p:txBody>
      </p:sp>
      <p:sp>
        <p:nvSpPr>
          <p:cNvPr id="3" name="Rectangle: Rounded Corners 2">
            <a:extLst>
              <a:ext uri="{FF2B5EF4-FFF2-40B4-BE49-F238E27FC236}">
                <a16:creationId xmlns:a16="http://schemas.microsoft.com/office/drawing/2014/main" id="{172E7D22-B19A-44D4-AA1A-9D06C1059B5A}"/>
              </a:ext>
            </a:extLst>
          </p:cNvPr>
          <p:cNvSpPr/>
          <p:nvPr/>
        </p:nvSpPr>
        <p:spPr>
          <a:xfrm>
            <a:off x="1330124"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Neat Little Packages</a:t>
            </a:r>
          </a:p>
        </p:txBody>
      </p:sp>
      <p:sp>
        <p:nvSpPr>
          <p:cNvPr id="4" name="Rectangle: Rounded Corners 3">
            <a:extLst>
              <a:ext uri="{FF2B5EF4-FFF2-40B4-BE49-F238E27FC236}">
                <a16:creationId xmlns:a16="http://schemas.microsoft.com/office/drawing/2014/main" id="{6E1FF677-9E49-4B89-8D98-FCB6E9AE2404}"/>
              </a:ext>
            </a:extLst>
          </p:cNvPr>
          <p:cNvSpPr/>
          <p:nvPr/>
        </p:nvSpPr>
        <p:spPr>
          <a:xfrm>
            <a:off x="6646762" y="2040038"/>
            <a:ext cx="4215114"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Consistent</a:t>
            </a:r>
          </a:p>
        </p:txBody>
      </p:sp>
    </p:spTree>
    <p:extLst>
      <p:ext uri="{BB962C8B-B14F-4D97-AF65-F5344CB8AC3E}">
        <p14:creationId xmlns:p14="http://schemas.microsoft.com/office/powerpoint/2010/main" val="276292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52E-A8BA-4824-9807-BAB175A4CE82}"/>
              </a:ext>
            </a:extLst>
          </p:cNvPr>
          <p:cNvSpPr>
            <a:spLocks noGrp="1"/>
          </p:cNvSpPr>
          <p:nvPr>
            <p:ph type="title"/>
          </p:nvPr>
        </p:nvSpPr>
        <p:spPr/>
        <p:txBody>
          <a:bodyPr/>
          <a:lstStyle/>
          <a:p>
            <a:r>
              <a:rPr lang="en-US" dirty="0"/>
              <a:t>What are Containers?</a:t>
            </a:r>
          </a:p>
        </p:txBody>
      </p:sp>
      <p:sp>
        <p:nvSpPr>
          <p:cNvPr id="3" name="Rectangle: Rounded Corners 2">
            <a:extLst>
              <a:ext uri="{FF2B5EF4-FFF2-40B4-BE49-F238E27FC236}">
                <a16:creationId xmlns:a16="http://schemas.microsoft.com/office/drawing/2014/main" id="{172E7D22-B19A-44D4-AA1A-9D06C1059B5A}"/>
              </a:ext>
            </a:extLst>
          </p:cNvPr>
          <p:cNvSpPr/>
          <p:nvPr/>
        </p:nvSpPr>
        <p:spPr>
          <a:xfrm>
            <a:off x="1330124"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Neat Little Packages</a:t>
            </a:r>
          </a:p>
        </p:txBody>
      </p:sp>
      <p:sp>
        <p:nvSpPr>
          <p:cNvPr id="4" name="Rectangle: Rounded Corners 3">
            <a:extLst>
              <a:ext uri="{FF2B5EF4-FFF2-40B4-BE49-F238E27FC236}">
                <a16:creationId xmlns:a16="http://schemas.microsoft.com/office/drawing/2014/main" id="{6E1FF677-9E49-4B89-8D98-FCB6E9AE2404}"/>
              </a:ext>
            </a:extLst>
          </p:cNvPr>
          <p:cNvSpPr/>
          <p:nvPr/>
        </p:nvSpPr>
        <p:spPr>
          <a:xfrm>
            <a:off x="6646762"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Consistent</a:t>
            </a:r>
          </a:p>
        </p:txBody>
      </p:sp>
      <p:sp>
        <p:nvSpPr>
          <p:cNvPr id="5" name="Rectangle: Rounded Corners 4">
            <a:extLst>
              <a:ext uri="{FF2B5EF4-FFF2-40B4-BE49-F238E27FC236}">
                <a16:creationId xmlns:a16="http://schemas.microsoft.com/office/drawing/2014/main" id="{2675FE57-613F-477A-AAA6-BCC4C0879413}"/>
              </a:ext>
            </a:extLst>
          </p:cNvPr>
          <p:cNvSpPr/>
          <p:nvPr/>
        </p:nvSpPr>
        <p:spPr>
          <a:xfrm>
            <a:off x="1330124" y="3614194"/>
            <a:ext cx="4215114"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Easily Moved</a:t>
            </a:r>
          </a:p>
        </p:txBody>
      </p:sp>
    </p:spTree>
    <p:extLst>
      <p:ext uri="{BB962C8B-B14F-4D97-AF65-F5344CB8AC3E}">
        <p14:creationId xmlns:p14="http://schemas.microsoft.com/office/powerpoint/2010/main" val="157700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52E-A8BA-4824-9807-BAB175A4CE82}"/>
              </a:ext>
            </a:extLst>
          </p:cNvPr>
          <p:cNvSpPr>
            <a:spLocks noGrp="1"/>
          </p:cNvSpPr>
          <p:nvPr>
            <p:ph type="title"/>
          </p:nvPr>
        </p:nvSpPr>
        <p:spPr/>
        <p:txBody>
          <a:bodyPr/>
          <a:lstStyle/>
          <a:p>
            <a:r>
              <a:rPr lang="en-US" dirty="0"/>
              <a:t>What are Containers?</a:t>
            </a:r>
          </a:p>
        </p:txBody>
      </p:sp>
      <p:sp>
        <p:nvSpPr>
          <p:cNvPr id="3" name="Rectangle: Rounded Corners 2">
            <a:extLst>
              <a:ext uri="{FF2B5EF4-FFF2-40B4-BE49-F238E27FC236}">
                <a16:creationId xmlns:a16="http://schemas.microsoft.com/office/drawing/2014/main" id="{172E7D22-B19A-44D4-AA1A-9D06C1059B5A}"/>
              </a:ext>
            </a:extLst>
          </p:cNvPr>
          <p:cNvSpPr/>
          <p:nvPr/>
        </p:nvSpPr>
        <p:spPr>
          <a:xfrm>
            <a:off x="1330124"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Neat Little Packages</a:t>
            </a:r>
          </a:p>
        </p:txBody>
      </p:sp>
      <p:sp>
        <p:nvSpPr>
          <p:cNvPr id="4" name="Rectangle: Rounded Corners 3">
            <a:extLst>
              <a:ext uri="{FF2B5EF4-FFF2-40B4-BE49-F238E27FC236}">
                <a16:creationId xmlns:a16="http://schemas.microsoft.com/office/drawing/2014/main" id="{6E1FF677-9E49-4B89-8D98-FCB6E9AE2404}"/>
              </a:ext>
            </a:extLst>
          </p:cNvPr>
          <p:cNvSpPr/>
          <p:nvPr/>
        </p:nvSpPr>
        <p:spPr>
          <a:xfrm>
            <a:off x="6646762"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Consistent</a:t>
            </a:r>
          </a:p>
        </p:txBody>
      </p:sp>
      <p:sp>
        <p:nvSpPr>
          <p:cNvPr id="5" name="Rectangle: Rounded Corners 4">
            <a:extLst>
              <a:ext uri="{FF2B5EF4-FFF2-40B4-BE49-F238E27FC236}">
                <a16:creationId xmlns:a16="http://schemas.microsoft.com/office/drawing/2014/main" id="{2675FE57-613F-477A-AAA6-BCC4C0879413}"/>
              </a:ext>
            </a:extLst>
          </p:cNvPr>
          <p:cNvSpPr/>
          <p:nvPr/>
        </p:nvSpPr>
        <p:spPr>
          <a:xfrm>
            <a:off x="1330124" y="3614194"/>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Easily Moved</a:t>
            </a:r>
          </a:p>
        </p:txBody>
      </p:sp>
      <p:sp>
        <p:nvSpPr>
          <p:cNvPr id="6" name="Rectangle: Rounded Corners 5">
            <a:extLst>
              <a:ext uri="{FF2B5EF4-FFF2-40B4-BE49-F238E27FC236}">
                <a16:creationId xmlns:a16="http://schemas.microsoft.com/office/drawing/2014/main" id="{B081C07C-02C6-4476-95AA-EF9511175EBF}"/>
              </a:ext>
            </a:extLst>
          </p:cNvPr>
          <p:cNvSpPr/>
          <p:nvPr/>
        </p:nvSpPr>
        <p:spPr>
          <a:xfrm>
            <a:off x="6646762" y="3593937"/>
            <a:ext cx="4215114"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Deployed When Needed</a:t>
            </a:r>
          </a:p>
        </p:txBody>
      </p:sp>
    </p:spTree>
    <p:extLst>
      <p:ext uri="{BB962C8B-B14F-4D97-AF65-F5344CB8AC3E}">
        <p14:creationId xmlns:p14="http://schemas.microsoft.com/office/powerpoint/2010/main" val="153644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B61C-9DA2-492C-A6F1-9BC10E017C7C}"/>
              </a:ext>
            </a:extLst>
          </p:cNvPr>
          <p:cNvSpPr>
            <a:spLocks noGrp="1"/>
          </p:cNvSpPr>
          <p:nvPr>
            <p:ph type="title"/>
          </p:nvPr>
        </p:nvSpPr>
        <p:spPr/>
        <p:txBody>
          <a:bodyPr/>
          <a:lstStyle/>
          <a:p>
            <a:r>
              <a:rPr lang="en-US" dirty="0"/>
              <a:t>What are containers</a:t>
            </a:r>
          </a:p>
        </p:txBody>
      </p:sp>
      <p:sp>
        <p:nvSpPr>
          <p:cNvPr id="3" name="Oval 2">
            <a:extLst>
              <a:ext uri="{FF2B5EF4-FFF2-40B4-BE49-F238E27FC236}">
                <a16:creationId xmlns:a16="http://schemas.microsoft.com/office/drawing/2014/main" id="{45218B8B-5E51-4AE3-8108-815AC5AE3A0C}"/>
              </a:ext>
            </a:extLst>
          </p:cNvPr>
          <p:cNvSpPr/>
          <p:nvPr/>
        </p:nvSpPr>
        <p:spPr>
          <a:xfrm>
            <a:off x="925974" y="1690688"/>
            <a:ext cx="2476983" cy="23149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Kamerik205 8" panose="020B0803030600020004" pitchFamily="34" charset="0"/>
              </a:rPr>
              <a:t>Application A</a:t>
            </a:r>
          </a:p>
          <a:p>
            <a:pPr algn="ctr"/>
            <a:endParaRPr lang="en-US" dirty="0"/>
          </a:p>
          <a:p>
            <a:pPr algn="ctr"/>
            <a:r>
              <a:rPr lang="en-US" dirty="0"/>
              <a:t>Application A’s Dependencies</a:t>
            </a:r>
          </a:p>
        </p:txBody>
      </p:sp>
      <p:sp>
        <p:nvSpPr>
          <p:cNvPr id="4" name="Oval 3">
            <a:extLst>
              <a:ext uri="{FF2B5EF4-FFF2-40B4-BE49-F238E27FC236}">
                <a16:creationId xmlns:a16="http://schemas.microsoft.com/office/drawing/2014/main" id="{EBC16027-894A-49CB-8FD3-9C1CCC576EDC}"/>
              </a:ext>
            </a:extLst>
          </p:cNvPr>
          <p:cNvSpPr/>
          <p:nvPr/>
        </p:nvSpPr>
        <p:spPr>
          <a:xfrm>
            <a:off x="4857508" y="1690688"/>
            <a:ext cx="2476983" cy="23149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Kamerik205 8" panose="020B0803030600020004" pitchFamily="34" charset="0"/>
              </a:rPr>
              <a:t>Application B</a:t>
            </a:r>
          </a:p>
          <a:p>
            <a:pPr algn="ctr"/>
            <a:endParaRPr lang="en-US" dirty="0"/>
          </a:p>
          <a:p>
            <a:pPr algn="ctr"/>
            <a:r>
              <a:rPr lang="en-US" dirty="0"/>
              <a:t>Application B’s Dependencies</a:t>
            </a:r>
          </a:p>
        </p:txBody>
      </p:sp>
      <p:sp>
        <p:nvSpPr>
          <p:cNvPr id="5" name="Oval 4">
            <a:extLst>
              <a:ext uri="{FF2B5EF4-FFF2-40B4-BE49-F238E27FC236}">
                <a16:creationId xmlns:a16="http://schemas.microsoft.com/office/drawing/2014/main" id="{F3BF69AB-633B-417A-BD84-6F12B68AF008}"/>
              </a:ext>
            </a:extLst>
          </p:cNvPr>
          <p:cNvSpPr/>
          <p:nvPr/>
        </p:nvSpPr>
        <p:spPr>
          <a:xfrm>
            <a:off x="8789042" y="1690688"/>
            <a:ext cx="2476983" cy="23149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Kamerik205 8" panose="020B0803030600020004" pitchFamily="34" charset="0"/>
              </a:rPr>
              <a:t>Application C</a:t>
            </a:r>
          </a:p>
          <a:p>
            <a:pPr algn="ctr"/>
            <a:endParaRPr lang="en-US" dirty="0"/>
          </a:p>
          <a:p>
            <a:pPr algn="ctr"/>
            <a:r>
              <a:rPr lang="en-US" dirty="0"/>
              <a:t>Application C’s Dependencies</a:t>
            </a:r>
          </a:p>
        </p:txBody>
      </p:sp>
      <p:sp>
        <p:nvSpPr>
          <p:cNvPr id="8" name="Rectangle 7">
            <a:extLst>
              <a:ext uri="{FF2B5EF4-FFF2-40B4-BE49-F238E27FC236}">
                <a16:creationId xmlns:a16="http://schemas.microsoft.com/office/drawing/2014/main" id="{64FC5FBF-3B78-470B-A867-2622B3AB137E}"/>
              </a:ext>
            </a:extLst>
          </p:cNvPr>
          <p:cNvSpPr/>
          <p:nvPr/>
        </p:nvSpPr>
        <p:spPr>
          <a:xfrm>
            <a:off x="925973" y="4643278"/>
            <a:ext cx="10340051" cy="68790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Host Operation System</a:t>
            </a:r>
          </a:p>
        </p:txBody>
      </p:sp>
      <p:sp>
        <p:nvSpPr>
          <p:cNvPr id="9" name="Rectangle 8">
            <a:extLst>
              <a:ext uri="{FF2B5EF4-FFF2-40B4-BE49-F238E27FC236}">
                <a16:creationId xmlns:a16="http://schemas.microsoft.com/office/drawing/2014/main" id="{BEB73B37-0BCA-406C-AB55-77DCED2685A1}"/>
              </a:ext>
            </a:extLst>
          </p:cNvPr>
          <p:cNvSpPr/>
          <p:nvPr/>
        </p:nvSpPr>
        <p:spPr>
          <a:xfrm>
            <a:off x="925972" y="5349594"/>
            <a:ext cx="10340051" cy="6879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Host Hardware</a:t>
            </a:r>
          </a:p>
        </p:txBody>
      </p:sp>
      <p:cxnSp>
        <p:nvCxnSpPr>
          <p:cNvPr id="11" name="Straight Arrow Connector 10">
            <a:extLst>
              <a:ext uri="{FF2B5EF4-FFF2-40B4-BE49-F238E27FC236}">
                <a16:creationId xmlns:a16="http://schemas.microsoft.com/office/drawing/2014/main" id="{433941FE-51F3-4CD4-8436-5018821C00C8}"/>
              </a:ext>
            </a:extLst>
          </p:cNvPr>
          <p:cNvCxnSpPr>
            <a:stCxn id="3" idx="4"/>
          </p:cNvCxnSpPr>
          <p:nvPr/>
        </p:nvCxnSpPr>
        <p:spPr>
          <a:xfrm flipH="1">
            <a:off x="2164464" y="4005624"/>
            <a:ext cx="0" cy="637654"/>
          </a:xfrm>
          <a:prstGeom prst="straightConnector1">
            <a:avLst/>
          </a:prstGeom>
          <a:ln w="349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2D0F06-6EA5-4CAE-9788-420850C4B4A3}"/>
              </a:ext>
            </a:extLst>
          </p:cNvPr>
          <p:cNvCxnSpPr>
            <a:stCxn id="4" idx="4"/>
            <a:endCxn id="8" idx="0"/>
          </p:cNvCxnSpPr>
          <p:nvPr/>
        </p:nvCxnSpPr>
        <p:spPr>
          <a:xfrm flipH="1">
            <a:off x="6095998" y="4005624"/>
            <a:ext cx="0" cy="637654"/>
          </a:xfrm>
          <a:prstGeom prst="straightConnector1">
            <a:avLst/>
          </a:prstGeom>
          <a:ln w="349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391DA3F-A7E3-4F87-823F-ADF86C39DB0A}"/>
              </a:ext>
            </a:extLst>
          </p:cNvPr>
          <p:cNvCxnSpPr>
            <a:stCxn id="5" idx="4"/>
          </p:cNvCxnSpPr>
          <p:nvPr/>
        </p:nvCxnSpPr>
        <p:spPr>
          <a:xfrm flipH="1">
            <a:off x="10027532" y="4005624"/>
            <a:ext cx="0" cy="637654"/>
          </a:xfrm>
          <a:prstGeom prst="straightConnector1">
            <a:avLst/>
          </a:prstGeom>
          <a:ln w="349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427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What is Serverless?</a:t>
            </a:r>
          </a:p>
        </p:txBody>
      </p:sp>
    </p:spTree>
    <p:extLst>
      <p:ext uri="{BB962C8B-B14F-4D97-AF65-F5344CB8AC3E}">
        <p14:creationId xmlns:p14="http://schemas.microsoft.com/office/powerpoint/2010/main" val="3662529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2B6EF0-DC52-4E94-9770-733D9D3EA5C9}"/>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4" name="TextBox 3">
            <a:extLst>
              <a:ext uri="{FF2B5EF4-FFF2-40B4-BE49-F238E27FC236}">
                <a16:creationId xmlns:a16="http://schemas.microsoft.com/office/drawing/2014/main" id="{F9241648-213D-4EB5-864E-96C677D7C693}"/>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7" name="TextBox 6">
            <a:extLst>
              <a:ext uri="{FF2B5EF4-FFF2-40B4-BE49-F238E27FC236}">
                <a16:creationId xmlns:a16="http://schemas.microsoft.com/office/drawing/2014/main" id="{582F4B75-E550-49CC-ABCE-52BAF44A621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8" name="TextBox 7">
            <a:extLst>
              <a:ext uri="{FF2B5EF4-FFF2-40B4-BE49-F238E27FC236}">
                <a16:creationId xmlns:a16="http://schemas.microsoft.com/office/drawing/2014/main" id="{738B6B03-75FD-4B95-92C1-3A381B8DA11B}"/>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11" name="Straight Connector 10">
            <a:extLst>
              <a:ext uri="{FF2B5EF4-FFF2-40B4-BE49-F238E27FC236}">
                <a16:creationId xmlns:a16="http://schemas.microsoft.com/office/drawing/2014/main" id="{391C84C5-9E7D-4C98-B83D-0FEE9E607CDD}"/>
              </a:ext>
            </a:extLst>
          </p:cNvPr>
          <p:cNvCxnSpPr>
            <a:stCxn id="7" idx="1"/>
            <a:endCxn id="7"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95464F-C082-4B09-9B9C-B5320DE40872}"/>
              </a:ext>
            </a:extLst>
          </p:cNvPr>
          <p:cNvCxnSpPr>
            <a:cxnSpLocks/>
            <a:endCxn id="8"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40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4157012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39798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6"/>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5"/>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D6827-E544-476A-AEEB-2CDA30D1026E}"/>
              </a:ext>
            </a:extLst>
          </p:cNvPr>
          <p:cNvSpPr>
            <a:spLocks noGrp="1"/>
          </p:cNvSpPr>
          <p:nvPr>
            <p:ph type="title"/>
          </p:nvPr>
        </p:nvSpPr>
        <p:spPr/>
        <p:txBody>
          <a:bodyPr>
            <a:normAutofit/>
          </a:bodyPr>
          <a:lstStyle/>
          <a:p>
            <a:r>
              <a:rPr lang="en-US" sz="4800" b="1" dirty="0"/>
              <a:t>Code Kentucky – Launching Fall 2021!</a:t>
            </a:r>
          </a:p>
        </p:txBody>
      </p:sp>
      <p:pic>
        <p:nvPicPr>
          <p:cNvPr id="6" name="Content Placeholder 5">
            <a:extLst>
              <a:ext uri="{FF2B5EF4-FFF2-40B4-BE49-F238E27FC236}">
                <a16:creationId xmlns:a16="http://schemas.microsoft.com/office/drawing/2014/main" id="{87660AD9-B9B5-4831-BB45-C644961319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87871" y="2141537"/>
            <a:ext cx="4351338" cy="4351338"/>
          </a:xfrm>
        </p:spPr>
      </p:pic>
      <p:sp>
        <p:nvSpPr>
          <p:cNvPr id="4" name="Content Placeholder 3">
            <a:extLst>
              <a:ext uri="{FF2B5EF4-FFF2-40B4-BE49-F238E27FC236}">
                <a16:creationId xmlns:a16="http://schemas.microsoft.com/office/drawing/2014/main" id="{69AF5285-9B2E-4588-A34D-8463CD9708B9}"/>
              </a:ext>
            </a:extLst>
          </p:cNvPr>
          <p:cNvSpPr>
            <a:spLocks noGrp="1"/>
          </p:cNvSpPr>
          <p:nvPr>
            <p:ph sz="half" idx="2"/>
          </p:nvPr>
        </p:nvSpPr>
        <p:spPr>
          <a:xfrm>
            <a:off x="420757" y="1954972"/>
            <a:ext cx="7000460" cy="4351338"/>
          </a:xfrm>
        </p:spPr>
        <p:txBody>
          <a:bodyPr>
            <a:normAutofit fontScale="92500"/>
          </a:bodyPr>
          <a:lstStyle/>
          <a:p>
            <a:pPr marL="0" indent="0">
              <a:buNone/>
            </a:pPr>
            <a:r>
              <a:rPr lang="en-US" dirty="0"/>
              <a:t>Code Kentucky is a brand new program for residents of northern and eastern Kentucky ages 18+ that will prepare them for a quality career in the tech field.</a:t>
            </a:r>
          </a:p>
          <a:p>
            <a:pPr marL="0" indent="0">
              <a:buNone/>
            </a:pPr>
            <a:endParaRPr lang="en-US" dirty="0"/>
          </a:p>
          <a:p>
            <a:pPr marL="0" indent="0">
              <a:buNone/>
            </a:pPr>
            <a:r>
              <a:rPr lang="en-US" dirty="0"/>
              <a:t>Visit codekentucky.org for more info.</a:t>
            </a:r>
          </a:p>
          <a:p>
            <a:pPr marL="0" indent="0">
              <a:buNone/>
            </a:pPr>
            <a:endParaRPr lang="en-US" dirty="0"/>
          </a:p>
          <a:p>
            <a:pPr marL="0" indent="0">
              <a:buNone/>
            </a:pPr>
            <a:r>
              <a:rPr lang="en-US" dirty="0"/>
              <a:t>Interested in hiring future program grads and/or volunteering as a mentor for the program? Contact us at </a:t>
            </a:r>
            <a:r>
              <a:rPr lang="en-US" dirty="0">
                <a:hlinkClick r:id="rId3"/>
              </a:rPr>
              <a:t>info@codekentucky.org</a:t>
            </a:r>
            <a:r>
              <a:rPr lang="en-US" dirty="0"/>
              <a:t>! </a:t>
            </a:r>
          </a:p>
        </p:txBody>
      </p:sp>
    </p:spTree>
    <p:extLst>
      <p:ext uri="{BB962C8B-B14F-4D97-AF65-F5344CB8AC3E}">
        <p14:creationId xmlns:p14="http://schemas.microsoft.com/office/powerpoint/2010/main" val="121469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6" name="Rectangle: Rounded Corners 5">
            <a:extLst>
              <a:ext uri="{FF2B5EF4-FFF2-40B4-BE49-F238E27FC236}">
                <a16:creationId xmlns:a16="http://schemas.microsoft.com/office/drawing/2014/main" id="{A7C3F8B3-E869-4529-80BD-9CCD32FFCF3D}"/>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528419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42475888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6"/>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5"/>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11" name="Rectangle: Rounded Corners 10">
            <a:extLst>
              <a:ext uri="{FF2B5EF4-FFF2-40B4-BE49-F238E27FC236}">
                <a16:creationId xmlns:a16="http://schemas.microsoft.com/office/drawing/2014/main" id="{AD1DCF60-A70F-4827-8EFA-7F3354F92BB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D1E6A171-1306-4D41-AC33-5737F6E9C12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D0091AC4-39F4-4DD8-A997-FDA7C0D84F2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409827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9" name="Rectangle: Rounded Corners 8">
            <a:extLst>
              <a:ext uri="{FF2B5EF4-FFF2-40B4-BE49-F238E27FC236}">
                <a16:creationId xmlns:a16="http://schemas.microsoft.com/office/drawing/2014/main" id="{993DC862-82D5-4258-904A-B713CF86109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0AC37DF2-1A1F-4F0E-A3BB-D7E20C7BB4D5}"/>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7379052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6"/>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5"/>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11" name="Rectangle: Rounded Corners 10">
            <a:extLst>
              <a:ext uri="{FF2B5EF4-FFF2-40B4-BE49-F238E27FC236}">
                <a16:creationId xmlns:a16="http://schemas.microsoft.com/office/drawing/2014/main" id="{3CA8365E-1462-4CCF-8F20-F4192EB40246}"/>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96806796-0588-40BD-949C-20316CDFD21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3CD4D350-CE06-48AE-A6AA-1AE4390B928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9" name="Rectangle: Rounded Corners 8">
            <a:extLst>
              <a:ext uri="{FF2B5EF4-FFF2-40B4-BE49-F238E27FC236}">
                <a16:creationId xmlns:a16="http://schemas.microsoft.com/office/drawing/2014/main" id="{A84B07FE-78F8-44E7-84FA-D9B61DCD7194}"/>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893454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54556068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6"/>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5"/>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11" name="Rectangle: Rounded Corners 10">
            <a:extLst>
              <a:ext uri="{FF2B5EF4-FFF2-40B4-BE49-F238E27FC236}">
                <a16:creationId xmlns:a16="http://schemas.microsoft.com/office/drawing/2014/main" id="{741C0AD1-D978-44A2-B687-BB0AB7D1CE6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168868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84C1A3E-3CF5-428B-A98C-0BBA5A3532F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15" name="Rectangle: Rounded Corners 14">
            <a:extLst>
              <a:ext uri="{FF2B5EF4-FFF2-40B4-BE49-F238E27FC236}">
                <a16:creationId xmlns:a16="http://schemas.microsoft.com/office/drawing/2014/main" id="{A98147DC-C08E-4591-AB9A-8E149367BC1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4" name="Rectangle: Rounded Corners 13">
            <a:extLst>
              <a:ext uri="{FF2B5EF4-FFF2-40B4-BE49-F238E27FC236}">
                <a16:creationId xmlns:a16="http://schemas.microsoft.com/office/drawing/2014/main" id="{6A635662-D4EC-4AB3-B0A7-8BE6D8819F03}"/>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7" name="Rectangle: Rounded Corners 16">
            <a:extLst>
              <a:ext uri="{FF2B5EF4-FFF2-40B4-BE49-F238E27FC236}">
                <a16:creationId xmlns:a16="http://schemas.microsoft.com/office/drawing/2014/main" id="{AC36C496-5D3F-462A-8AE6-2D946F49600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11" name="Rectangle: Rounded Corners 10">
            <a:extLst>
              <a:ext uri="{FF2B5EF4-FFF2-40B4-BE49-F238E27FC236}">
                <a16:creationId xmlns:a16="http://schemas.microsoft.com/office/drawing/2014/main" id="{4227D6F5-75DB-4D8F-9AC5-697830237C1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0519250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6"/>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5"/>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17" grpId="0" animBg="1"/>
      <p:bldP spid="11" grpId="0" animBg="1"/>
      <p:bldP spid="5" grpId="0" animBg="1"/>
      <p:bldP spid="5" grpId="1" animBg="1"/>
      <p:bldP spid="6" grpId="0" animBg="1"/>
      <p:bldP spid="6" grpId="1" animBg="1"/>
      <p:bldP spid="8" grpId="0" animBg="1"/>
      <p:bldP spid="10"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597E95C2-DBB5-4294-A029-FA7FD740E63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175653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87014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86BD-6597-497A-B31F-C3204949671B}"/>
              </a:ext>
            </a:extLst>
          </p:cNvPr>
          <p:cNvSpPr>
            <a:spLocks noGrp="1"/>
          </p:cNvSpPr>
          <p:nvPr>
            <p:ph type="title"/>
          </p:nvPr>
        </p:nvSpPr>
        <p:spPr/>
        <p:txBody>
          <a:bodyPr/>
          <a:lstStyle/>
          <a:p>
            <a:r>
              <a:rPr lang="en-US" dirty="0"/>
              <a:t>Who is Chad Green</a:t>
            </a:r>
          </a:p>
        </p:txBody>
      </p:sp>
      <p:sp>
        <p:nvSpPr>
          <p:cNvPr id="4" name="Content Placeholder 2">
            <a:extLst>
              <a:ext uri="{FF2B5EF4-FFF2-40B4-BE49-F238E27FC236}">
                <a16:creationId xmlns:a16="http://schemas.microsoft.com/office/drawing/2014/main" id="{9C0F181B-7D8B-4F88-A295-9C3442488A75}"/>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0" name="Picture 9">
            <a:extLst>
              <a:ext uri="{FF2B5EF4-FFF2-40B4-BE49-F238E27FC236}">
                <a16:creationId xmlns:a16="http://schemas.microsoft.com/office/drawing/2014/main" id="{7412969E-F290-4A99-AA10-A2799D277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pic>
        <p:nvPicPr>
          <p:cNvPr id="11" name="Picture 10">
            <a:extLst>
              <a:ext uri="{FF2B5EF4-FFF2-40B4-BE49-F238E27FC236}">
                <a16:creationId xmlns:a16="http://schemas.microsoft.com/office/drawing/2014/main" id="{5FC4B0B7-0AD7-4186-8675-8AF2DB2241FD}"/>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2" name="Picture 11">
            <a:extLst>
              <a:ext uri="{FF2B5EF4-FFF2-40B4-BE49-F238E27FC236}">
                <a16:creationId xmlns:a16="http://schemas.microsoft.com/office/drawing/2014/main" id="{9B1E3D36-E3F6-4D5A-9D52-FAA030A67E4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3" name="Picture 12">
            <a:extLst>
              <a:ext uri="{FF2B5EF4-FFF2-40B4-BE49-F238E27FC236}">
                <a16:creationId xmlns:a16="http://schemas.microsoft.com/office/drawing/2014/main" id="{9ACD2289-6BE3-4CDB-AAFF-3FD55D370108}"/>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B4DDF174-5AF9-4DA6-A5E0-0DA4C47468AC}"/>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5" name="Picture 14">
            <a:extLst>
              <a:ext uri="{FF2B5EF4-FFF2-40B4-BE49-F238E27FC236}">
                <a16:creationId xmlns:a16="http://schemas.microsoft.com/office/drawing/2014/main" id="{00E5289B-BEB2-40E4-99D2-4F789A4C168E}"/>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030314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8985063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6"/>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5"/>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6" name="Rectangle: Rounded Corners 5">
            <a:extLst>
              <a:ext uri="{FF2B5EF4-FFF2-40B4-BE49-F238E27FC236}">
                <a16:creationId xmlns:a16="http://schemas.microsoft.com/office/drawing/2014/main" id="{A7C3F8B3-E869-4529-80BD-9CCD32FFCF3D}"/>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20774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973046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6"/>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5"/>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11" name="Rectangle: Rounded Corners 10">
            <a:extLst>
              <a:ext uri="{FF2B5EF4-FFF2-40B4-BE49-F238E27FC236}">
                <a16:creationId xmlns:a16="http://schemas.microsoft.com/office/drawing/2014/main" id="{AD1DCF60-A70F-4827-8EFA-7F3354F92BB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6" name="Rectangle: Rounded Corners 5">
            <a:extLst>
              <a:ext uri="{FF2B5EF4-FFF2-40B4-BE49-F238E27FC236}">
                <a16:creationId xmlns:a16="http://schemas.microsoft.com/office/drawing/2014/main" id="{D1E6A171-1306-4D41-AC33-5737F6E9C12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7" name="Rectangle: Rounded Corners 6">
            <a:extLst>
              <a:ext uri="{FF2B5EF4-FFF2-40B4-BE49-F238E27FC236}">
                <a16:creationId xmlns:a16="http://schemas.microsoft.com/office/drawing/2014/main" id="{D0091AC4-39F4-4DD8-A997-FDA7C0D84F2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489960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9" name="Rectangle: Rounded Corners 8">
            <a:extLst>
              <a:ext uri="{FF2B5EF4-FFF2-40B4-BE49-F238E27FC236}">
                <a16:creationId xmlns:a16="http://schemas.microsoft.com/office/drawing/2014/main" id="{993DC862-82D5-4258-904A-B713CF86109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0AC37DF2-1A1F-4F0E-A3BB-D7E20C7BB4D5}"/>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65495478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6"/>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5"/>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11" name="Rectangle: Rounded Corners 10">
            <a:extLst>
              <a:ext uri="{FF2B5EF4-FFF2-40B4-BE49-F238E27FC236}">
                <a16:creationId xmlns:a16="http://schemas.microsoft.com/office/drawing/2014/main" id="{3CA8365E-1462-4CCF-8F20-F4192EB40246}"/>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806796-0588-40BD-949C-20316CDFD21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8" name="Rectangle: Rounded Corners 7">
            <a:extLst>
              <a:ext uri="{FF2B5EF4-FFF2-40B4-BE49-F238E27FC236}">
                <a16:creationId xmlns:a16="http://schemas.microsoft.com/office/drawing/2014/main" id="{3CD4D350-CE06-48AE-A6AA-1AE4390B928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9" name="Rectangle: Rounded Corners 8">
            <a:extLst>
              <a:ext uri="{FF2B5EF4-FFF2-40B4-BE49-F238E27FC236}">
                <a16:creationId xmlns:a16="http://schemas.microsoft.com/office/drawing/2014/main" id="{A84B07FE-78F8-44E7-84FA-D9B61DCD7194}"/>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155771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87392048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6"/>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5"/>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741C0AD1-D978-44A2-B687-BB0AB7D1CE6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81063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84C1A3E-3CF5-428B-A98C-0BBA5A3532F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15" name="Rectangle: Rounded Corners 14">
            <a:extLst>
              <a:ext uri="{FF2B5EF4-FFF2-40B4-BE49-F238E27FC236}">
                <a16:creationId xmlns:a16="http://schemas.microsoft.com/office/drawing/2014/main" id="{A98147DC-C08E-4591-AB9A-8E149367BC1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4" name="Rectangle: Rounded Corners 13">
            <a:extLst>
              <a:ext uri="{FF2B5EF4-FFF2-40B4-BE49-F238E27FC236}">
                <a16:creationId xmlns:a16="http://schemas.microsoft.com/office/drawing/2014/main" id="{6A635662-D4EC-4AB3-B0A7-8BE6D8819F03}"/>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7" name="Rectangle: Rounded Corners 16">
            <a:extLst>
              <a:ext uri="{FF2B5EF4-FFF2-40B4-BE49-F238E27FC236}">
                <a16:creationId xmlns:a16="http://schemas.microsoft.com/office/drawing/2014/main" id="{AC36C496-5D3F-462A-8AE6-2D946F49600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11" name="Rectangle: Rounded Corners 10">
            <a:extLst>
              <a:ext uri="{FF2B5EF4-FFF2-40B4-BE49-F238E27FC236}">
                <a16:creationId xmlns:a16="http://schemas.microsoft.com/office/drawing/2014/main" id="{4227D6F5-75DB-4D8F-9AC5-697830237C1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21734826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6"/>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5"/>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17" grpId="0" animBg="1"/>
      <p:bldP spid="11" grpId="0" animBg="1"/>
      <p:bldP spid="5" grpId="0" animBg="1"/>
      <p:bldP spid="5" grpId="1" animBg="1"/>
      <p:bldP spid="6" grpId="0" animBg="1"/>
      <p:bldP spid="6" grpId="1" animBg="1"/>
      <p:bldP spid="8" grpId="0" animBg="1"/>
      <p:bldP spid="10"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9" name="Rectangle: Rounded Corners 8">
            <a:extLst>
              <a:ext uri="{FF2B5EF4-FFF2-40B4-BE49-F238E27FC236}">
                <a16:creationId xmlns:a16="http://schemas.microsoft.com/office/drawing/2014/main" id="{597E95C2-DBB5-4294-A029-FA7FD740E63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2237178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What are Microservices?</a:t>
            </a:r>
          </a:p>
        </p:txBody>
      </p:sp>
    </p:spTree>
    <p:extLst>
      <p:ext uri="{BB962C8B-B14F-4D97-AF65-F5344CB8AC3E}">
        <p14:creationId xmlns:p14="http://schemas.microsoft.com/office/powerpoint/2010/main" val="2329083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Function-as-a-Service (</a:t>
            </a:r>
            <a:r>
              <a:rPr lang="en-US" dirty="0" err="1"/>
              <a:t>FaaS</a:t>
            </a:r>
            <a:r>
              <a:rPr lang="en-US" dirty="0"/>
              <a:t>)</a:t>
            </a:r>
          </a:p>
        </p:txBody>
      </p:sp>
    </p:spTree>
    <p:extLst>
      <p:ext uri="{BB962C8B-B14F-4D97-AF65-F5344CB8AC3E}">
        <p14:creationId xmlns:p14="http://schemas.microsoft.com/office/powerpoint/2010/main" val="2766215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9661-7A5F-41EC-B6F2-11FF451B8FAD}"/>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8B489EC2-E888-4748-A9CB-E40BDBDF47C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03D4D587-0D5B-4AA5-A454-CB3156E7D70B}"/>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32491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9661-7A5F-41EC-B6F2-11FF451B8FAD}"/>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8B489EC2-E888-4748-A9CB-E40BDBDF47C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03D4D587-0D5B-4AA5-A454-CB3156E7D70B}"/>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608130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4.79167E-6 0 L 0.0013 -0.16065 " pathEditMode="relative" rAng="0" ptsTypes="AA">
                                      <p:cBhvr>
                                        <p:cTn id="6" dur="500" fill="hold"/>
                                        <p:tgtEl>
                                          <p:spTgt spid="3"/>
                                        </p:tgtEl>
                                        <p:attrNameLst>
                                          <p:attrName>ppt_x</p:attrName>
                                          <p:attrName>ppt_y</p:attrName>
                                        </p:attrNameLst>
                                      </p:cBhvr>
                                      <p:rCtr x="65" y="-8032"/>
                                    </p:animMotion>
                                  </p:childTnLst>
                                </p:cTn>
                              </p:par>
                              <p:par>
                                <p:cTn id="7" presetID="42" presetClass="path" presetSubtype="0" accel="50000" decel="50000" fill="hold" grpId="1" nodeType="withEffect">
                                  <p:stCondLst>
                                    <p:cond delay="0"/>
                                  </p:stCondLst>
                                  <p:childTnLst>
                                    <p:animMotion origin="layout" path="M -4.58333E-6 0 L 0.00131 -0.16065 " pathEditMode="relative" rAng="0" ptsTypes="AA">
                                      <p:cBhvr>
                                        <p:cTn id="8" dur="500" fill="hold"/>
                                        <p:tgtEl>
                                          <p:spTgt spid="4"/>
                                        </p:tgtEl>
                                        <p:attrNameLst>
                                          <p:attrName>ppt_x</p:attrName>
                                          <p:attrName>ppt_y</p:attrName>
                                        </p:attrNameLst>
                                      </p:cBhvr>
                                      <p:rCtr x="65" y="-8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9661-7A5F-41EC-B6F2-11FF451B8FAD}"/>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7" name="Rectangle 6">
            <a:extLst>
              <a:ext uri="{FF2B5EF4-FFF2-40B4-BE49-F238E27FC236}">
                <a16:creationId xmlns:a16="http://schemas.microsoft.com/office/drawing/2014/main" id="{A7FA013D-825B-4FE3-8AE9-8418752C651E}"/>
              </a:ext>
            </a:extLst>
          </p:cNvPr>
          <p:cNvSpPr/>
          <p:nvPr/>
        </p:nvSpPr>
        <p:spPr>
          <a:xfrm>
            <a:off x="1483489" y="3136739"/>
            <a:ext cx="3819646" cy="3467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Monolithic Application</a:t>
            </a:r>
          </a:p>
        </p:txBody>
      </p:sp>
      <p:grpSp>
        <p:nvGrpSpPr>
          <p:cNvPr id="20" name="Group 19">
            <a:extLst>
              <a:ext uri="{FF2B5EF4-FFF2-40B4-BE49-F238E27FC236}">
                <a16:creationId xmlns:a16="http://schemas.microsoft.com/office/drawing/2014/main" id="{04259AD0-BF4E-4C6B-B698-AF215D6F1B61}"/>
              </a:ext>
            </a:extLst>
          </p:cNvPr>
          <p:cNvGrpSpPr/>
          <p:nvPr/>
        </p:nvGrpSpPr>
        <p:grpSpPr>
          <a:xfrm>
            <a:off x="5627226" y="3136739"/>
            <a:ext cx="2662177" cy="3467663"/>
            <a:chOff x="5627226" y="3136739"/>
            <a:chExt cx="2662177" cy="3467663"/>
          </a:xfrm>
        </p:grpSpPr>
        <p:sp>
          <p:nvSpPr>
            <p:cNvPr id="8" name="Rectangle 7">
              <a:extLst>
                <a:ext uri="{FF2B5EF4-FFF2-40B4-BE49-F238E27FC236}">
                  <a16:creationId xmlns:a16="http://schemas.microsoft.com/office/drawing/2014/main" id="{0EE00C71-148A-4CAC-B6AE-E6E90B6E13FF}"/>
                </a:ext>
              </a:extLst>
            </p:cNvPr>
            <p:cNvSpPr/>
            <p:nvPr/>
          </p:nvSpPr>
          <p:spPr>
            <a:xfrm>
              <a:off x="5627226" y="3136739"/>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9" name="Rectangle 8">
              <a:extLst>
                <a:ext uri="{FF2B5EF4-FFF2-40B4-BE49-F238E27FC236}">
                  <a16:creationId xmlns:a16="http://schemas.microsoft.com/office/drawing/2014/main" id="{51575C29-9DCD-4223-B4FA-B6E2D4BC8495}"/>
                </a:ext>
              </a:extLst>
            </p:cNvPr>
            <p:cNvSpPr/>
            <p:nvPr/>
          </p:nvSpPr>
          <p:spPr>
            <a:xfrm>
              <a:off x="5627226" y="4340506"/>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10" name="Rectangle 9">
              <a:extLst>
                <a:ext uri="{FF2B5EF4-FFF2-40B4-BE49-F238E27FC236}">
                  <a16:creationId xmlns:a16="http://schemas.microsoft.com/office/drawing/2014/main" id="{4522C638-2E23-4096-A57D-941312046228}"/>
                </a:ext>
              </a:extLst>
            </p:cNvPr>
            <p:cNvSpPr/>
            <p:nvPr/>
          </p:nvSpPr>
          <p:spPr>
            <a:xfrm>
              <a:off x="5627226" y="5544273"/>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grpSp>
      <p:grpSp>
        <p:nvGrpSpPr>
          <p:cNvPr id="21" name="Group 20">
            <a:extLst>
              <a:ext uri="{FF2B5EF4-FFF2-40B4-BE49-F238E27FC236}">
                <a16:creationId xmlns:a16="http://schemas.microsoft.com/office/drawing/2014/main" id="{D3041BAC-7305-4986-AC55-5A588F8B1EB6}"/>
              </a:ext>
            </a:extLst>
          </p:cNvPr>
          <p:cNvGrpSpPr/>
          <p:nvPr/>
        </p:nvGrpSpPr>
        <p:grpSpPr>
          <a:xfrm>
            <a:off x="8613494" y="3136739"/>
            <a:ext cx="2095017" cy="3467663"/>
            <a:chOff x="8613494" y="3136739"/>
            <a:chExt cx="2095017" cy="3467663"/>
          </a:xfrm>
        </p:grpSpPr>
        <p:sp>
          <p:nvSpPr>
            <p:cNvPr id="11" name="Rectangle 10">
              <a:extLst>
                <a:ext uri="{FF2B5EF4-FFF2-40B4-BE49-F238E27FC236}">
                  <a16:creationId xmlns:a16="http://schemas.microsoft.com/office/drawing/2014/main" id="{E9CCEE57-1BED-4D10-9CD1-BD0D448D8150}"/>
                </a:ext>
              </a:extLst>
            </p:cNvPr>
            <p:cNvSpPr/>
            <p:nvPr/>
          </p:nvSpPr>
          <p:spPr>
            <a:xfrm>
              <a:off x="8613494" y="3136739"/>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12" name="Rectangle 11">
              <a:extLst>
                <a:ext uri="{FF2B5EF4-FFF2-40B4-BE49-F238E27FC236}">
                  <a16:creationId xmlns:a16="http://schemas.microsoft.com/office/drawing/2014/main" id="{1354AF13-D6EE-42BA-A1F9-E7AD8815ED83}"/>
                </a:ext>
              </a:extLst>
            </p:cNvPr>
            <p:cNvSpPr/>
            <p:nvPr/>
          </p:nvSpPr>
          <p:spPr>
            <a:xfrm>
              <a:off x="8613494" y="3757030"/>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5" name="Rectangle 14">
              <a:extLst>
                <a:ext uri="{FF2B5EF4-FFF2-40B4-BE49-F238E27FC236}">
                  <a16:creationId xmlns:a16="http://schemas.microsoft.com/office/drawing/2014/main" id="{005B25FE-8952-40F7-8896-EE40553A7293}"/>
                </a:ext>
              </a:extLst>
            </p:cNvPr>
            <p:cNvSpPr/>
            <p:nvPr/>
          </p:nvSpPr>
          <p:spPr>
            <a:xfrm>
              <a:off x="8613494" y="4377321"/>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6" name="Rectangle 15">
              <a:extLst>
                <a:ext uri="{FF2B5EF4-FFF2-40B4-BE49-F238E27FC236}">
                  <a16:creationId xmlns:a16="http://schemas.microsoft.com/office/drawing/2014/main" id="{4264250A-7B57-44D4-8DEC-C4AB44F056B2}"/>
                </a:ext>
              </a:extLst>
            </p:cNvPr>
            <p:cNvSpPr/>
            <p:nvPr/>
          </p:nvSpPr>
          <p:spPr>
            <a:xfrm>
              <a:off x="8613494" y="4997612"/>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7" name="Rectangle 16">
              <a:extLst>
                <a:ext uri="{FF2B5EF4-FFF2-40B4-BE49-F238E27FC236}">
                  <a16:creationId xmlns:a16="http://schemas.microsoft.com/office/drawing/2014/main" id="{A0FE60E5-E3FB-4E99-8066-B1D66143BDAC}"/>
                </a:ext>
              </a:extLst>
            </p:cNvPr>
            <p:cNvSpPr/>
            <p:nvPr/>
          </p:nvSpPr>
          <p:spPr>
            <a:xfrm>
              <a:off x="8613494" y="5544273"/>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8" name="Rectangle 17">
              <a:extLst>
                <a:ext uri="{FF2B5EF4-FFF2-40B4-BE49-F238E27FC236}">
                  <a16:creationId xmlns:a16="http://schemas.microsoft.com/office/drawing/2014/main" id="{47FBA1F1-27E1-40AC-A4BE-6DAAAEC390E9}"/>
                </a:ext>
              </a:extLst>
            </p:cNvPr>
            <p:cNvSpPr/>
            <p:nvPr/>
          </p:nvSpPr>
          <p:spPr>
            <a:xfrm>
              <a:off x="8613494" y="6164564"/>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grpSp>
      <p:sp>
        <p:nvSpPr>
          <p:cNvPr id="22" name="Rectangle: Rounded Corners 21">
            <a:extLst>
              <a:ext uri="{FF2B5EF4-FFF2-40B4-BE49-F238E27FC236}">
                <a16:creationId xmlns:a16="http://schemas.microsoft.com/office/drawing/2014/main" id="{F7041F88-BFB0-4BCD-9555-1EA0BFDC5487}"/>
              </a:ext>
            </a:extLst>
          </p:cNvPr>
          <p:cNvSpPr/>
          <p:nvPr/>
        </p:nvSpPr>
        <p:spPr>
          <a:xfrm>
            <a:off x="2282140"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23" name="Rectangle: Rounded Corners 22">
            <a:extLst>
              <a:ext uri="{FF2B5EF4-FFF2-40B4-BE49-F238E27FC236}">
                <a16:creationId xmlns:a16="http://schemas.microsoft.com/office/drawing/2014/main" id="{D13248D1-CD68-41F3-A95B-54603F52C9CB}"/>
              </a:ext>
            </a:extLst>
          </p:cNvPr>
          <p:cNvSpPr/>
          <p:nvPr/>
        </p:nvSpPr>
        <p:spPr>
          <a:xfrm>
            <a:off x="6773121"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322948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Serverless vs Containers</a:t>
            </a:r>
          </a:p>
        </p:txBody>
      </p:sp>
    </p:spTree>
    <p:extLst>
      <p:ext uri="{BB962C8B-B14F-4D97-AF65-F5344CB8AC3E}">
        <p14:creationId xmlns:p14="http://schemas.microsoft.com/office/powerpoint/2010/main" val="1736834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Physical Machines</a:t>
            </a:r>
          </a:p>
        </p:txBody>
      </p:sp>
    </p:spTree>
    <p:extLst>
      <p:ext uri="{BB962C8B-B14F-4D97-AF65-F5344CB8AC3E}">
        <p14:creationId xmlns:p14="http://schemas.microsoft.com/office/powerpoint/2010/main" val="134372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Scalability</a:t>
            </a:r>
          </a:p>
        </p:txBody>
      </p:sp>
    </p:spTree>
    <p:extLst>
      <p:ext uri="{BB962C8B-B14F-4D97-AF65-F5344CB8AC3E}">
        <p14:creationId xmlns:p14="http://schemas.microsoft.com/office/powerpoint/2010/main" val="33187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Maintenance</a:t>
            </a:r>
          </a:p>
        </p:txBody>
      </p:sp>
    </p:spTree>
    <p:extLst>
      <p:ext uri="{BB962C8B-B14F-4D97-AF65-F5344CB8AC3E}">
        <p14:creationId xmlns:p14="http://schemas.microsoft.com/office/powerpoint/2010/main" val="23623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Time of Deployment</a:t>
            </a:r>
          </a:p>
        </p:txBody>
      </p:sp>
    </p:spTree>
    <p:extLst>
      <p:ext uri="{BB962C8B-B14F-4D97-AF65-F5344CB8AC3E}">
        <p14:creationId xmlns:p14="http://schemas.microsoft.com/office/powerpoint/2010/main" val="36054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Testing</a:t>
            </a:r>
          </a:p>
        </p:txBody>
      </p:sp>
    </p:spTree>
    <p:extLst>
      <p:ext uri="{BB962C8B-B14F-4D97-AF65-F5344CB8AC3E}">
        <p14:creationId xmlns:p14="http://schemas.microsoft.com/office/powerpoint/2010/main" val="31721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4073-0489-41FD-97BD-863275863C20}"/>
              </a:ext>
            </a:extLst>
          </p:cNvPr>
          <p:cNvSpPr>
            <a:spLocks noGrp="1"/>
          </p:cNvSpPr>
          <p:nvPr>
            <p:ph type="title"/>
          </p:nvPr>
        </p:nvSpPr>
        <p:spPr/>
        <p:txBody>
          <a:bodyPr/>
          <a:lstStyle/>
          <a:p>
            <a:r>
              <a:rPr lang="en-US" dirty="0"/>
              <a:t>What are microservices?</a:t>
            </a:r>
          </a:p>
        </p:txBody>
      </p:sp>
      <p:grpSp>
        <p:nvGrpSpPr>
          <p:cNvPr id="31" name="Group 30">
            <a:extLst>
              <a:ext uri="{FF2B5EF4-FFF2-40B4-BE49-F238E27FC236}">
                <a16:creationId xmlns:a16="http://schemas.microsoft.com/office/drawing/2014/main" id="{35035556-1C2E-4886-9AD9-CFC23F7B8250}"/>
              </a:ext>
            </a:extLst>
          </p:cNvPr>
          <p:cNvGrpSpPr/>
          <p:nvPr/>
        </p:nvGrpSpPr>
        <p:grpSpPr>
          <a:xfrm>
            <a:off x="710120" y="2334638"/>
            <a:ext cx="2675106" cy="3272344"/>
            <a:chOff x="710120" y="2334638"/>
            <a:chExt cx="2675106" cy="3272344"/>
          </a:xfrm>
        </p:grpSpPr>
        <p:sp>
          <p:nvSpPr>
            <p:cNvPr id="3" name="Rectangle: Rounded Corners 2">
              <a:extLst>
                <a:ext uri="{FF2B5EF4-FFF2-40B4-BE49-F238E27FC236}">
                  <a16:creationId xmlns:a16="http://schemas.microsoft.com/office/drawing/2014/main" id="{D5FAE91F-9CCB-40CF-BFF9-20067810A0BD}"/>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4" name="Rectangle: Rounded Corners 3">
              <a:extLst>
                <a:ext uri="{FF2B5EF4-FFF2-40B4-BE49-F238E27FC236}">
                  <a16:creationId xmlns:a16="http://schemas.microsoft.com/office/drawing/2014/main" id="{5FAE8892-1B33-4E6E-B3D1-C9A6B1421811}"/>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5" name="Rectangle: Rounded Corners 4">
              <a:extLst>
                <a:ext uri="{FF2B5EF4-FFF2-40B4-BE49-F238E27FC236}">
                  <a16:creationId xmlns:a16="http://schemas.microsoft.com/office/drawing/2014/main" id="{EB6602E2-1A1B-4BCB-B1B5-26E2CC23462E}"/>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BB3404F6-7E30-41A9-8C29-B0EE0E94EA25}"/>
                </a:ext>
              </a:extLst>
            </p:cNvPr>
            <p:cNvCxnSpPr>
              <a:stCxn id="3" idx="2"/>
              <a:endCxn id="4"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50E4E5-B515-478D-A5F2-7C16CB1D4EFD}"/>
                </a:ext>
              </a:extLst>
            </p:cNvPr>
            <p:cNvCxnSpPr>
              <a:stCxn id="4" idx="2"/>
              <a:endCxn id="5"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BC31280C-9545-4400-A098-FCE4D4487919}"/>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1" name="Rectangle: Rounded Corners 10">
            <a:extLst>
              <a:ext uri="{FF2B5EF4-FFF2-40B4-BE49-F238E27FC236}">
                <a16:creationId xmlns:a16="http://schemas.microsoft.com/office/drawing/2014/main" id="{611360A6-FBE8-4855-9F36-68E1F78E5786}"/>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5" name="Rectangle: Rounded Corners 14">
            <a:extLst>
              <a:ext uri="{FF2B5EF4-FFF2-40B4-BE49-F238E27FC236}">
                <a16:creationId xmlns:a16="http://schemas.microsoft.com/office/drawing/2014/main" id="{CAE5AE41-BD50-4425-BE1F-35B533439E47}"/>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6" name="Rectangle: Rounded Corners 15">
            <a:extLst>
              <a:ext uri="{FF2B5EF4-FFF2-40B4-BE49-F238E27FC236}">
                <a16:creationId xmlns:a16="http://schemas.microsoft.com/office/drawing/2014/main" id="{635B100F-4036-4613-AA44-99A8BA2B2244}"/>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7" name="Rectangle: Rounded Corners 16">
            <a:extLst>
              <a:ext uri="{FF2B5EF4-FFF2-40B4-BE49-F238E27FC236}">
                <a16:creationId xmlns:a16="http://schemas.microsoft.com/office/drawing/2014/main" id="{C0707325-BB6D-4B55-9687-56EB2C635358}"/>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8" name="Rectangle: Rounded Corners 17">
            <a:extLst>
              <a:ext uri="{FF2B5EF4-FFF2-40B4-BE49-F238E27FC236}">
                <a16:creationId xmlns:a16="http://schemas.microsoft.com/office/drawing/2014/main" id="{60D5F025-9041-47A5-BC92-ED3666A79383}"/>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9" name="Rectangle: Rounded Corners 18">
            <a:extLst>
              <a:ext uri="{FF2B5EF4-FFF2-40B4-BE49-F238E27FC236}">
                <a16:creationId xmlns:a16="http://schemas.microsoft.com/office/drawing/2014/main" id="{B753307E-8DD6-47E0-8015-5BA3D5F034F9}"/>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20" name="Rectangle: Rounded Corners 19">
            <a:extLst>
              <a:ext uri="{FF2B5EF4-FFF2-40B4-BE49-F238E27FC236}">
                <a16:creationId xmlns:a16="http://schemas.microsoft.com/office/drawing/2014/main" id="{5E403BBC-3205-4E47-BF13-554648BB1553}"/>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21" name="Rectangle: Rounded Corners 20">
            <a:extLst>
              <a:ext uri="{FF2B5EF4-FFF2-40B4-BE49-F238E27FC236}">
                <a16:creationId xmlns:a16="http://schemas.microsoft.com/office/drawing/2014/main" id="{315E97F7-E960-487F-A561-187AE671AB76}"/>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22" name="Straight Arrow Connector 21">
            <a:extLst>
              <a:ext uri="{FF2B5EF4-FFF2-40B4-BE49-F238E27FC236}">
                <a16:creationId xmlns:a16="http://schemas.microsoft.com/office/drawing/2014/main" id="{467B17E5-BA55-4DF9-BBED-8054496B0B7A}"/>
              </a:ext>
            </a:extLst>
          </p:cNvPr>
          <p:cNvCxnSpPr>
            <a:cxnSpLocks/>
            <a:endCxn id="11"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73B6E5C-771D-40AB-B413-95593A8C70CE}"/>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B8006A6-0E1C-475C-BB92-FCB5C528E234}"/>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57670C-1EA2-4872-BED4-41830C76381A}"/>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957A1F-20A8-472F-981F-76299763F7B6}"/>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EEDDF9D-CB0E-43EB-8D65-AA7778508ACD}"/>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5104039-1D5A-4CB8-A12B-FF14E3B8D8A4}"/>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6598FE-4356-4962-993E-52974C7BA426}"/>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506088C-D9E0-42F0-9ABE-22459254846C}"/>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33" name="TextBox 32">
            <a:extLst>
              <a:ext uri="{FF2B5EF4-FFF2-40B4-BE49-F238E27FC236}">
                <a16:creationId xmlns:a16="http://schemas.microsoft.com/office/drawing/2014/main" id="{F82D1F64-D316-4117-A04A-E99D45EDC638}"/>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336042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par>
                                <p:cTn id="38" presetID="22" presetClass="entr" presetSubtype="1"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up)">
                                      <p:cBhvr>
                                        <p:cTn id="40" dur="500"/>
                                        <p:tgtEl>
                                          <p:spTgt spid="24"/>
                                        </p:tgtEl>
                                      </p:cBhvr>
                                    </p:animEffect>
                                  </p:childTnLst>
                                </p:cTn>
                              </p:par>
                              <p:par>
                                <p:cTn id="41" presetID="22" presetClass="entr" presetSubtype="1"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up)">
                                      <p:cBhvr>
                                        <p:cTn id="43" dur="500"/>
                                        <p:tgtEl>
                                          <p:spTgt spid="25"/>
                                        </p:tgtEl>
                                      </p:cBhvr>
                                    </p:animEffect>
                                  </p:childTnLst>
                                </p:cTn>
                              </p:par>
                              <p:par>
                                <p:cTn id="44" presetID="22" presetClass="entr" presetSubtype="1"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up)">
                                      <p:cBhvr>
                                        <p:cTn id="64" dur="500"/>
                                        <p:tgtEl>
                                          <p:spTgt spid="27"/>
                                        </p:tgtEl>
                                      </p:cBhvr>
                                    </p:animEffect>
                                  </p:childTnLst>
                                </p:cTn>
                              </p:par>
                              <p:par>
                                <p:cTn id="65" presetID="22" presetClass="entr" presetSubtype="1"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par>
                                <p:cTn id="68" presetID="22" presetClass="entr" presetSubtype="1"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up)">
                                      <p:cBhvr>
                                        <p:cTn id="70" dur="500"/>
                                        <p:tgtEl>
                                          <p:spTgt spid="29"/>
                                        </p:tgtEl>
                                      </p:cBhvr>
                                    </p:animEffect>
                                  </p:childTnLst>
                                </p:cTn>
                              </p:par>
                              <p:par>
                                <p:cTn id="71" presetID="22" presetClass="entr" presetSubtype="1"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up)">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17" grpId="0" animBg="1"/>
      <p:bldP spid="18" grpId="0" animBg="1"/>
      <p:bldP spid="19" grpId="0" animBg="1"/>
      <p:bldP spid="20" grpId="0" animBg="1"/>
      <p:bldP spid="21" grpId="0" animBg="1"/>
      <p:bldP spid="32" grpId="0"/>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83CE-657E-41D6-BD05-A4708822F58D}"/>
              </a:ext>
            </a:extLst>
          </p:cNvPr>
          <p:cNvSpPr>
            <a:spLocks noGrp="1"/>
          </p:cNvSpPr>
          <p:nvPr>
            <p:ph type="title"/>
          </p:nvPr>
        </p:nvSpPr>
        <p:spPr/>
        <p:txBody>
          <a:bodyPr/>
          <a:lstStyle/>
          <a:p>
            <a:r>
              <a:rPr lang="en-US" dirty="0"/>
              <a:t>Serverless vs Containers</a:t>
            </a:r>
          </a:p>
        </p:txBody>
      </p:sp>
      <p:graphicFrame>
        <p:nvGraphicFramePr>
          <p:cNvPr id="5" name="Table 5">
            <a:extLst>
              <a:ext uri="{FF2B5EF4-FFF2-40B4-BE49-F238E27FC236}">
                <a16:creationId xmlns:a16="http://schemas.microsoft.com/office/drawing/2014/main" id="{E7470BBA-9665-4B5D-A477-E7C0926D2A9E}"/>
              </a:ext>
            </a:extLst>
          </p:cNvPr>
          <p:cNvGraphicFramePr>
            <a:graphicFrameLocks noGrp="1"/>
          </p:cNvGraphicFramePr>
          <p:nvPr>
            <p:ph idx="1"/>
            <p:extLst>
              <p:ext uri="{D42A27DB-BD31-4B8C-83A1-F6EECF244321}">
                <p14:modId xmlns:p14="http://schemas.microsoft.com/office/powerpoint/2010/main" val="905152178"/>
              </p:ext>
            </p:extLst>
          </p:nvPr>
        </p:nvGraphicFramePr>
        <p:xfrm>
          <a:off x="2538190" y="1874520"/>
          <a:ext cx="7115619" cy="3108960"/>
        </p:xfrm>
        <a:graphic>
          <a:graphicData uri="http://schemas.openxmlformats.org/drawingml/2006/table">
            <a:tbl>
              <a:tblPr firstRow="1" bandRow="1">
                <a:tableStyleId>{F5AB1C69-6EDB-4FF4-983F-18BD219EF322}</a:tableStyleId>
              </a:tblPr>
              <a:tblGrid>
                <a:gridCol w="3505199">
                  <a:extLst>
                    <a:ext uri="{9D8B030D-6E8A-4147-A177-3AD203B41FA5}">
                      <a16:colId xmlns:a16="http://schemas.microsoft.com/office/drawing/2014/main" val="602842165"/>
                    </a:ext>
                  </a:extLst>
                </a:gridCol>
                <a:gridCol w="1762252">
                  <a:extLst>
                    <a:ext uri="{9D8B030D-6E8A-4147-A177-3AD203B41FA5}">
                      <a16:colId xmlns:a16="http://schemas.microsoft.com/office/drawing/2014/main" val="190404202"/>
                    </a:ext>
                  </a:extLst>
                </a:gridCol>
                <a:gridCol w="1848168">
                  <a:extLst>
                    <a:ext uri="{9D8B030D-6E8A-4147-A177-3AD203B41FA5}">
                      <a16:colId xmlns:a16="http://schemas.microsoft.com/office/drawing/2014/main" val="4049981328"/>
                    </a:ext>
                  </a:extLst>
                </a:gridCol>
              </a:tblGrid>
              <a:tr h="370840">
                <a:tc>
                  <a:txBody>
                    <a:bodyPr/>
                    <a:lstStyle/>
                    <a:p>
                      <a:endParaRPr lang="en-US" sz="2800" dirty="0"/>
                    </a:p>
                  </a:txBody>
                  <a:tcPr/>
                </a:tc>
                <a:tc>
                  <a:txBody>
                    <a:bodyPr/>
                    <a:lstStyle/>
                    <a:p>
                      <a:pPr algn="ctr"/>
                      <a:r>
                        <a:rPr lang="en-US" sz="2800" dirty="0"/>
                        <a:t>Serverless</a:t>
                      </a:r>
                    </a:p>
                  </a:txBody>
                  <a:tcPr/>
                </a:tc>
                <a:tc>
                  <a:txBody>
                    <a:bodyPr/>
                    <a:lstStyle/>
                    <a:p>
                      <a:pPr algn="ctr"/>
                      <a:r>
                        <a:rPr lang="en-US" sz="2800" dirty="0"/>
                        <a:t>Containers</a:t>
                      </a:r>
                    </a:p>
                  </a:txBody>
                  <a:tcPr/>
                </a:tc>
                <a:extLst>
                  <a:ext uri="{0D108BD9-81ED-4DB2-BD59-A6C34878D82A}">
                    <a16:rowId xmlns:a16="http://schemas.microsoft.com/office/drawing/2014/main" val="2502658964"/>
                  </a:ext>
                </a:extLst>
              </a:tr>
              <a:tr h="370840">
                <a:tc>
                  <a:txBody>
                    <a:bodyPr/>
                    <a:lstStyle/>
                    <a:p>
                      <a:r>
                        <a:rPr lang="en-US" sz="2800" dirty="0"/>
                        <a:t>Physical Machines</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153000127"/>
                  </a:ext>
                </a:extLst>
              </a:tr>
              <a:tr h="370840">
                <a:tc>
                  <a:txBody>
                    <a:bodyPr/>
                    <a:lstStyle/>
                    <a:p>
                      <a:r>
                        <a:rPr lang="en-US" sz="2800" dirty="0"/>
                        <a:t>Scalability</a:t>
                      </a:r>
                    </a:p>
                  </a:txBody>
                  <a:tcPr/>
                </a:tc>
                <a:tc>
                  <a:txBody>
                    <a:bodyPr/>
                    <a:lstStyle/>
                    <a:p>
                      <a:pPr algn="ctr"/>
                      <a:r>
                        <a:rPr lang="en-US" sz="2800" dirty="0"/>
                        <a:t>X</a:t>
                      </a:r>
                    </a:p>
                  </a:txBody>
                  <a:tcPr/>
                </a:tc>
                <a:tc>
                  <a:txBody>
                    <a:bodyPr/>
                    <a:lstStyle/>
                    <a:p>
                      <a:pPr algn="ctr"/>
                      <a:endParaRPr lang="en-US" sz="2800"/>
                    </a:p>
                  </a:txBody>
                  <a:tcPr/>
                </a:tc>
                <a:extLst>
                  <a:ext uri="{0D108BD9-81ED-4DB2-BD59-A6C34878D82A}">
                    <a16:rowId xmlns:a16="http://schemas.microsoft.com/office/drawing/2014/main" val="313868895"/>
                  </a:ext>
                </a:extLst>
              </a:tr>
              <a:tr h="370840">
                <a:tc>
                  <a:txBody>
                    <a:bodyPr/>
                    <a:lstStyle/>
                    <a:p>
                      <a:r>
                        <a:rPr lang="en-US" sz="2800" dirty="0"/>
                        <a:t>Maintenance</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595599258"/>
                  </a:ext>
                </a:extLst>
              </a:tr>
              <a:tr h="370840">
                <a:tc>
                  <a:txBody>
                    <a:bodyPr/>
                    <a:lstStyle/>
                    <a:p>
                      <a:r>
                        <a:rPr lang="en-US" sz="2800" dirty="0"/>
                        <a:t>Time of Deployment</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3631763651"/>
                  </a:ext>
                </a:extLst>
              </a:tr>
              <a:tr h="370840">
                <a:tc>
                  <a:txBody>
                    <a:bodyPr/>
                    <a:lstStyle/>
                    <a:p>
                      <a:r>
                        <a:rPr lang="en-US" sz="2800" dirty="0"/>
                        <a:t>Testing</a:t>
                      </a:r>
                    </a:p>
                  </a:txBody>
                  <a:tcPr/>
                </a:tc>
                <a:tc>
                  <a:txBody>
                    <a:bodyPr/>
                    <a:lstStyle/>
                    <a:p>
                      <a:pPr algn="ctr"/>
                      <a:endParaRPr lang="en-US" sz="2800"/>
                    </a:p>
                  </a:txBody>
                  <a:tcPr/>
                </a:tc>
                <a:tc>
                  <a:txBody>
                    <a:bodyPr/>
                    <a:lstStyle/>
                    <a:p>
                      <a:pPr algn="ctr"/>
                      <a:r>
                        <a:rPr lang="en-US" sz="2800" dirty="0"/>
                        <a:t>X</a:t>
                      </a:r>
                    </a:p>
                  </a:txBody>
                  <a:tcPr/>
                </a:tc>
                <a:extLst>
                  <a:ext uri="{0D108BD9-81ED-4DB2-BD59-A6C34878D82A}">
                    <a16:rowId xmlns:a16="http://schemas.microsoft.com/office/drawing/2014/main" val="2701095223"/>
                  </a:ext>
                </a:extLst>
              </a:tr>
            </a:tbl>
          </a:graphicData>
        </a:graphic>
      </p:graphicFrame>
    </p:spTree>
    <p:extLst>
      <p:ext uri="{BB962C8B-B14F-4D97-AF65-F5344CB8AC3E}">
        <p14:creationId xmlns:p14="http://schemas.microsoft.com/office/powerpoint/2010/main" val="2065605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Serverless Microservice</a:t>
            </a:r>
          </a:p>
        </p:txBody>
      </p:sp>
    </p:spTree>
    <p:extLst>
      <p:ext uri="{BB962C8B-B14F-4D97-AF65-F5344CB8AC3E}">
        <p14:creationId xmlns:p14="http://schemas.microsoft.com/office/powerpoint/2010/main" val="334423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2185-FD20-41BC-8FB6-D6737C498AA0}"/>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04770F0B-8A24-49FB-A62A-DDF8EE84E43B}"/>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4" name="Picture 3">
            <a:extLst>
              <a:ext uri="{FF2B5EF4-FFF2-40B4-BE49-F238E27FC236}">
                <a16:creationId xmlns:a16="http://schemas.microsoft.com/office/drawing/2014/main" id="{CC10259E-AEDC-449F-84B2-253690DDE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4020751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A1A5-0322-4511-B709-1C6D22FDBA4C}"/>
              </a:ext>
            </a:extLst>
          </p:cNvPr>
          <p:cNvSpPr>
            <a:spLocks noGrp="1"/>
          </p:cNvSpPr>
          <p:nvPr>
            <p:ph type="title"/>
          </p:nvPr>
        </p:nvSpPr>
        <p:spPr/>
        <p:txBody>
          <a:bodyPr/>
          <a:lstStyle/>
          <a:p>
            <a:r>
              <a:rPr lang="en-US" dirty="0"/>
              <a:t>Building in front of others</a:t>
            </a:r>
          </a:p>
        </p:txBody>
      </p:sp>
      <p:grpSp>
        <p:nvGrpSpPr>
          <p:cNvPr id="14" name="Group 13">
            <a:extLst>
              <a:ext uri="{FF2B5EF4-FFF2-40B4-BE49-F238E27FC236}">
                <a16:creationId xmlns:a16="http://schemas.microsoft.com/office/drawing/2014/main" id="{1B9ECE3F-D063-434B-9449-F3D8D60B281F}"/>
              </a:ext>
            </a:extLst>
          </p:cNvPr>
          <p:cNvGrpSpPr/>
          <p:nvPr/>
        </p:nvGrpSpPr>
        <p:grpSpPr>
          <a:xfrm>
            <a:off x="2021711" y="1727521"/>
            <a:ext cx="8148578" cy="3402957"/>
            <a:chOff x="2021711" y="1727521"/>
            <a:chExt cx="8148578" cy="3402957"/>
          </a:xfrm>
        </p:grpSpPr>
        <p:sp>
          <p:nvSpPr>
            <p:cNvPr id="13" name="Rectangle: Rounded Corners 12">
              <a:extLst>
                <a:ext uri="{FF2B5EF4-FFF2-40B4-BE49-F238E27FC236}">
                  <a16:creationId xmlns:a16="http://schemas.microsoft.com/office/drawing/2014/main" id="{3AAB06BD-288E-4C14-BC8B-E51C29D6289E}"/>
                </a:ext>
              </a:extLst>
            </p:cNvPr>
            <p:cNvSpPr/>
            <p:nvPr/>
          </p:nvSpPr>
          <p:spPr>
            <a:xfrm>
              <a:off x="2021711" y="1727521"/>
              <a:ext cx="8148578" cy="34029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ED03831B-141D-40DC-964F-EA2A978A7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796" y="2187996"/>
              <a:ext cx="6836408" cy="2482008"/>
            </a:xfrm>
            <a:prstGeom prst="rect">
              <a:avLst/>
            </a:prstGeom>
          </p:spPr>
        </p:pic>
      </p:grpSp>
    </p:spTree>
    <p:extLst>
      <p:ext uri="{BB962C8B-B14F-4D97-AF65-F5344CB8AC3E}">
        <p14:creationId xmlns:p14="http://schemas.microsoft.com/office/powerpoint/2010/main" val="290050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8D6CC-6700-4809-B397-97273101834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75E4EBB5-CF39-4C97-936B-7B36A4FFE6C5}"/>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36124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C3D7-5B4F-479C-8B28-A93D40A32079}"/>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B775820D-B43C-47A7-B2AD-390B078415E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8E50562-7E75-4645-A08F-A8B10BEE2600}"/>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Rental Properties</a:t>
            </a:r>
          </a:p>
        </p:txBody>
      </p:sp>
      <p:sp>
        <p:nvSpPr>
          <p:cNvPr id="5" name="Rectangle: Rounded Corners 4">
            <a:extLst>
              <a:ext uri="{FF2B5EF4-FFF2-40B4-BE49-F238E27FC236}">
                <a16:creationId xmlns:a16="http://schemas.microsoft.com/office/drawing/2014/main" id="{DE4DEF41-E5F4-4F46-AF6B-6180C9F1488E}"/>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FDE3232A-467E-4605-B8EA-26726FEF56F6}"/>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569F1F2F-2EC4-43BD-80D1-0BF0BFFC0D03}"/>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D01581F9-9D87-4A77-9BAD-300BEBA48828}"/>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49310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spTree>
    <p:extLst>
      <p:ext uri="{BB962C8B-B14F-4D97-AF65-F5344CB8AC3E}">
        <p14:creationId xmlns:p14="http://schemas.microsoft.com/office/powerpoint/2010/main" val="302590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Effect transition="in" filter="fade">
                                      <p:cBhvr>
                                        <p:cTn id="7" dur="500"/>
                                        <p:tgtEl>
                                          <p:spTgt spid="1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2"/>
                                        </p:tgtEl>
                                        <p:attrNameLst>
                                          <p:attrName>style.visibility</p:attrName>
                                        </p:attrNameLst>
                                      </p:cBhvr>
                                      <p:to>
                                        <p:strVal val="visible"/>
                                      </p:to>
                                    </p:set>
                                    <p:animEffect transition="in" filter="fade">
                                      <p:cBhvr>
                                        <p:cTn id="12"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5" name="Group 4">
            <a:extLst>
              <a:ext uri="{FF2B5EF4-FFF2-40B4-BE49-F238E27FC236}">
                <a16:creationId xmlns:a16="http://schemas.microsoft.com/office/drawing/2014/main" id="{2FC0AE7C-D1FA-4D16-8F85-325B22243907}"/>
              </a:ext>
            </a:extLst>
          </p:cNvPr>
          <p:cNvGrpSpPr/>
          <p:nvPr/>
        </p:nvGrpSpPr>
        <p:grpSpPr>
          <a:xfrm>
            <a:off x="6909075" y="4966352"/>
            <a:ext cx="1310572" cy="1736765"/>
            <a:chOff x="7257327" y="1920342"/>
            <a:chExt cx="1310572" cy="1736765"/>
          </a:xfrm>
        </p:grpSpPr>
        <p:pic>
          <p:nvPicPr>
            <p:cNvPr id="1038" name="Picture 14">
              <a:extLst>
                <a:ext uri="{FF2B5EF4-FFF2-40B4-BE49-F238E27FC236}">
                  <a16:creationId xmlns:a16="http://schemas.microsoft.com/office/drawing/2014/main" id="{298C6DDE-FBE5-48E3-818F-7D65327C8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7327" y="1920342"/>
              <a:ext cx="1310572" cy="13565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83E724-E9B1-44A4-91F6-03592A83DAF1}"/>
                </a:ext>
              </a:extLst>
            </p:cNvPr>
            <p:cNvSpPr txBox="1"/>
            <p:nvPr/>
          </p:nvSpPr>
          <p:spPr>
            <a:xfrm>
              <a:off x="7257327" y="3287775"/>
              <a:ext cx="1234953" cy="369332"/>
            </a:xfrm>
            <a:prstGeom prst="rect">
              <a:avLst/>
            </a:prstGeom>
            <a:noFill/>
          </p:spPr>
          <p:txBody>
            <a:bodyPr wrap="none" rtlCol="0">
              <a:spAutoFit/>
            </a:bodyPr>
            <a:lstStyle/>
            <a:p>
              <a:r>
                <a:rPr lang="en-US" dirty="0"/>
                <a:t>Event Hubs</a:t>
              </a:r>
            </a:p>
          </p:txBody>
        </p:sp>
      </p:grpSp>
      <p:grpSp>
        <p:nvGrpSpPr>
          <p:cNvPr id="11" name="Group 10">
            <a:extLst>
              <a:ext uri="{FF2B5EF4-FFF2-40B4-BE49-F238E27FC236}">
                <a16:creationId xmlns:a16="http://schemas.microsoft.com/office/drawing/2014/main" id="{780FCA53-7B11-4623-9F34-B75BDD185848}"/>
              </a:ext>
            </a:extLst>
          </p:cNvPr>
          <p:cNvGrpSpPr/>
          <p:nvPr/>
        </p:nvGrpSpPr>
        <p:grpSpPr>
          <a:xfrm>
            <a:off x="6604560" y="1713889"/>
            <a:ext cx="1615087" cy="1771106"/>
            <a:chOff x="7067259" y="4456505"/>
            <a:chExt cx="1615087" cy="1771106"/>
          </a:xfrm>
        </p:grpSpPr>
        <p:pic>
          <p:nvPicPr>
            <p:cNvPr id="1040" name="Picture 16">
              <a:extLst>
                <a:ext uri="{FF2B5EF4-FFF2-40B4-BE49-F238E27FC236}">
                  <a16:creationId xmlns:a16="http://schemas.microsoft.com/office/drawing/2014/main" id="{5480D4DA-EC9B-40BA-88A3-1534671863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578" r="21578"/>
            <a:stretch/>
          </p:blipFill>
          <p:spPr bwMode="auto">
            <a:xfrm>
              <a:off x="7067259" y="4456505"/>
              <a:ext cx="1615087" cy="149166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A960CD2-6338-4BAF-A869-68F9EADC80C8}"/>
                </a:ext>
              </a:extLst>
            </p:cNvPr>
            <p:cNvSpPr txBox="1"/>
            <p:nvPr/>
          </p:nvSpPr>
          <p:spPr>
            <a:xfrm>
              <a:off x="7285630" y="5858279"/>
              <a:ext cx="1236236" cy="369332"/>
            </a:xfrm>
            <a:prstGeom prst="rect">
              <a:avLst/>
            </a:prstGeom>
            <a:noFill/>
          </p:spPr>
          <p:txBody>
            <a:bodyPr wrap="none" rtlCol="0">
              <a:spAutoFit/>
            </a:bodyPr>
            <a:lstStyle/>
            <a:p>
              <a:r>
                <a:rPr lang="en-US" dirty="0"/>
                <a:t>Cosmos DB</a:t>
              </a:r>
            </a:p>
          </p:txBody>
        </p:sp>
      </p:grpSp>
      <p:grpSp>
        <p:nvGrpSpPr>
          <p:cNvPr id="14" name="Group 13">
            <a:extLst>
              <a:ext uri="{FF2B5EF4-FFF2-40B4-BE49-F238E27FC236}">
                <a16:creationId xmlns:a16="http://schemas.microsoft.com/office/drawing/2014/main" id="{96171776-9CA2-4BD4-83A6-08F757836FE5}"/>
              </a:ext>
            </a:extLst>
          </p:cNvPr>
          <p:cNvGrpSpPr/>
          <p:nvPr/>
        </p:nvGrpSpPr>
        <p:grpSpPr>
          <a:xfrm>
            <a:off x="9532515" y="4039421"/>
            <a:ext cx="1310573" cy="1203500"/>
            <a:chOff x="9885888" y="1343728"/>
            <a:chExt cx="1310573" cy="1203500"/>
          </a:xfrm>
        </p:grpSpPr>
        <p:pic>
          <p:nvPicPr>
            <p:cNvPr id="1042" name="Picture 18">
              <a:extLst>
                <a:ext uri="{FF2B5EF4-FFF2-40B4-BE49-F238E27FC236}">
                  <a16:creationId xmlns:a16="http://schemas.microsoft.com/office/drawing/2014/main" id="{D1562D87-3061-4457-8D8B-09839ECF2A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51" r="12751"/>
            <a:stretch/>
          </p:blipFill>
          <p:spPr bwMode="auto">
            <a:xfrm>
              <a:off x="9885888" y="1343728"/>
              <a:ext cx="1310573" cy="923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A9ED397-5611-4AB8-87AC-F0749159A9F1}"/>
                </a:ext>
              </a:extLst>
            </p:cNvPr>
            <p:cNvSpPr txBox="1"/>
            <p:nvPr/>
          </p:nvSpPr>
          <p:spPr>
            <a:xfrm>
              <a:off x="10013476" y="2177896"/>
              <a:ext cx="1093569" cy="369332"/>
            </a:xfrm>
            <a:prstGeom prst="rect">
              <a:avLst/>
            </a:prstGeom>
            <a:noFill/>
          </p:spPr>
          <p:txBody>
            <a:bodyPr wrap="none" rtlCol="0">
              <a:spAutoFit/>
            </a:bodyPr>
            <a:lstStyle/>
            <a:p>
              <a:r>
                <a:rPr lang="en-US" dirty="0"/>
                <a:t>Logic App</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EDCD2BD6-B388-4880-8A64-46B47933D016}"/>
              </a:ext>
            </a:extLst>
          </p:cNvPr>
          <p:cNvGrpSpPr/>
          <p:nvPr/>
        </p:nvGrpSpPr>
        <p:grpSpPr>
          <a:xfrm>
            <a:off x="9324018" y="5443558"/>
            <a:ext cx="1519070" cy="1259559"/>
            <a:chOff x="4277292" y="4064827"/>
            <a:chExt cx="1519070" cy="1259559"/>
          </a:xfrm>
        </p:grpSpPr>
        <p:sp>
          <p:nvSpPr>
            <p:cNvPr id="43" name="TextBox 42">
              <a:extLst>
                <a:ext uri="{FF2B5EF4-FFF2-40B4-BE49-F238E27FC236}">
                  <a16:creationId xmlns:a16="http://schemas.microsoft.com/office/drawing/2014/main" id="{00D0E54D-96E6-4B74-AC6B-082583657822}"/>
                </a:ext>
              </a:extLst>
            </p:cNvPr>
            <p:cNvSpPr txBox="1"/>
            <p:nvPr/>
          </p:nvSpPr>
          <p:spPr>
            <a:xfrm>
              <a:off x="4277292" y="4955054"/>
              <a:ext cx="1519070" cy="369332"/>
            </a:xfrm>
            <a:prstGeom prst="rect">
              <a:avLst/>
            </a:prstGeom>
            <a:noFill/>
          </p:spPr>
          <p:txBody>
            <a:bodyPr wrap="none" rtlCol="0">
              <a:spAutoFit/>
            </a:bodyPr>
            <a:lstStyle/>
            <a:p>
              <a:r>
                <a:rPr lang="en-US" dirty="0"/>
                <a:t>Charge Renter</a:t>
              </a:r>
            </a:p>
          </p:txBody>
        </p:sp>
        <p:pic>
          <p:nvPicPr>
            <p:cNvPr id="44" name="Picture 8">
              <a:extLst>
                <a:ext uri="{FF2B5EF4-FFF2-40B4-BE49-F238E27FC236}">
                  <a16:creationId xmlns:a16="http://schemas.microsoft.com/office/drawing/2014/main" id="{872452D3-A012-44E6-9B75-179FD496F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pic>
        <p:nvPicPr>
          <p:cNvPr id="1044" name="Picture 20">
            <a:extLst>
              <a:ext uri="{FF2B5EF4-FFF2-40B4-BE49-F238E27FC236}">
                <a16:creationId xmlns:a16="http://schemas.microsoft.com/office/drawing/2014/main" id="{79CBC5E1-FCE0-4493-8CD6-273FFFD30A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174" t="38009" r="66342" b="37218"/>
          <a:stretch/>
        </p:blipFill>
        <p:spPr bwMode="auto">
          <a:xfrm>
            <a:off x="8614476" y="1774184"/>
            <a:ext cx="534834" cy="1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12791668-2700-4E5B-97B1-18B21E15ACB8}"/>
              </a:ext>
            </a:extLst>
          </p:cNvPr>
          <p:cNvGrpSpPr/>
          <p:nvPr/>
        </p:nvGrpSpPr>
        <p:grpSpPr>
          <a:xfrm>
            <a:off x="9520320" y="2024897"/>
            <a:ext cx="1373133" cy="1238083"/>
            <a:chOff x="4369346" y="4064827"/>
            <a:chExt cx="1373133" cy="1238083"/>
          </a:xfrm>
        </p:grpSpPr>
        <p:sp>
          <p:nvSpPr>
            <p:cNvPr id="47" name="TextBox 46">
              <a:extLst>
                <a:ext uri="{FF2B5EF4-FFF2-40B4-BE49-F238E27FC236}">
                  <a16:creationId xmlns:a16="http://schemas.microsoft.com/office/drawing/2014/main" id="{57E04DA7-5EC4-4DF2-8007-34919194C078}"/>
                </a:ext>
              </a:extLst>
            </p:cNvPr>
            <p:cNvSpPr txBox="1"/>
            <p:nvPr/>
          </p:nvSpPr>
          <p:spPr>
            <a:xfrm>
              <a:off x="4369346" y="4933578"/>
              <a:ext cx="1373133" cy="369332"/>
            </a:xfrm>
            <a:prstGeom prst="rect">
              <a:avLst/>
            </a:prstGeom>
            <a:noFill/>
          </p:spPr>
          <p:txBody>
            <a:bodyPr wrap="none" rtlCol="0">
              <a:spAutoFit/>
            </a:bodyPr>
            <a:lstStyle/>
            <a:p>
              <a:pPr algn="ctr"/>
              <a:r>
                <a:rPr lang="en-US" dirty="0"/>
                <a:t>Archive Data</a:t>
              </a:r>
            </a:p>
          </p:txBody>
        </p:sp>
        <p:pic>
          <p:nvPicPr>
            <p:cNvPr id="48" name="Picture 8">
              <a:extLst>
                <a:ext uri="{FF2B5EF4-FFF2-40B4-BE49-F238E27FC236}">
                  <a16:creationId xmlns:a16="http://schemas.microsoft.com/office/drawing/2014/main" id="{119B2DDC-2E77-47D6-97E3-2B071EE54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8" name="Group 1057">
            <a:extLst>
              <a:ext uri="{FF2B5EF4-FFF2-40B4-BE49-F238E27FC236}">
                <a16:creationId xmlns:a16="http://schemas.microsoft.com/office/drawing/2014/main" id="{DBBAC9DF-0D83-43D0-9AD2-8E56948BF005}"/>
              </a:ext>
            </a:extLst>
          </p:cNvPr>
          <p:cNvGrpSpPr/>
          <p:nvPr/>
        </p:nvGrpSpPr>
        <p:grpSpPr>
          <a:xfrm>
            <a:off x="9532515" y="319497"/>
            <a:ext cx="1368388" cy="1306371"/>
            <a:chOff x="9532515" y="319497"/>
            <a:chExt cx="1368388" cy="1306371"/>
          </a:xfrm>
        </p:grpSpPr>
        <p:pic>
          <p:nvPicPr>
            <p:cNvPr id="1046" name="Picture 22">
              <a:extLst>
                <a:ext uri="{FF2B5EF4-FFF2-40B4-BE49-F238E27FC236}">
                  <a16:creationId xmlns:a16="http://schemas.microsoft.com/office/drawing/2014/main" id="{33BB788D-75B3-41D0-9246-4DABE23E7F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43525" y="319497"/>
              <a:ext cx="865124" cy="8651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4987BEA7-0B93-4311-8577-627E8951F675}"/>
                </a:ext>
              </a:extLst>
            </p:cNvPr>
            <p:cNvSpPr txBox="1"/>
            <p:nvPr/>
          </p:nvSpPr>
          <p:spPr>
            <a:xfrm>
              <a:off x="9532515" y="1256536"/>
              <a:ext cx="1368388" cy="369332"/>
            </a:xfrm>
            <a:prstGeom prst="rect">
              <a:avLst/>
            </a:prstGeom>
            <a:noFill/>
          </p:spPr>
          <p:txBody>
            <a:bodyPr wrap="none" rtlCol="0">
              <a:spAutoFit/>
            </a:bodyPr>
            <a:lstStyle/>
            <a:p>
              <a:r>
                <a:rPr lang="en-US" dirty="0"/>
                <a:t>Cold Storage</a:t>
              </a:r>
            </a:p>
          </p:txBody>
        </p:sp>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92A9AF9-7F1E-4625-8D21-473F19D1FAAB}"/>
              </a:ext>
            </a:extLst>
          </p:cNvPr>
          <p:cNvCxnSpPr>
            <a:stCxn id="15" idx="3"/>
            <a:endCxn id="1040" idx="1"/>
          </p:cNvCxnSpPr>
          <p:nvPr/>
        </p:nvCxnSpPr>
        <p:spPr>
          <a:xfrm>
            <a:off x="5694746" y="1533508"/>
            <a:ext cx="909814" cy="9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2115C6B-2A92-4638-8D08-FA50B7CDEFE2}"/>
              </a:ext>
            </a:extLst>
          </p:cNvPr>
          <p:cNvCxnSpPr>
            <a:stCxn id="34" idx="3"/>
            <a:endCxn id="1040" idx="1"/>
          </p:cNvCxnSpPr>
          <p:nvPr/>
        </p:nvCxnSpPr>
        <p:spPr>
          <a:xfrm flipV="1">
            <a:off x="5596207" y="2459722"/>
            <a:ext cx="1008353" cy="42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5D649E-3D26-4A1E-830E-653CBBBA1EB8}"/>
              </a:ext>
            </a:extLst>
          </p:cNvPr>
          <p:cNvCxnSpPr>
            <a:stCxn id="35" idx="3"/>
            <a:endCxn id="1040" idx="1"/>
          </p:cNvCxnSpPr>
          <p:nvPr/>
        </p:nvCxnSpPr>
        <p:spPr>
          <a:xfrm flipV="1">
            <a:off x="5596207" y="2459722"/>
            <a:ext cx="1008353" cy="2037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9C53B6-FD06-4AD7-B062-86E5D5BC892B}"/>
              </a:ext>
            </a:extLst>
          </p:cNvPr>
          <p:cNvCxnSpPr>
            <a:stCxn id="37" idx="3"/>
            <a:endCxn id="1038" idx="1"/>
          </p:cNvCxnSpPr>
          <p:nvPr/>
        </p:nvCxnSpPr>
        <p:spPr>
          <a:xfrm flipV="1">
            <a:off x="5596207" y="5644631"/>
            <a:ext cx="1312868" cy="29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A526CF85-C0AD-49EC-82BD-2097AA94C7B9}"/>
              </a:ext>
            </a:extLst>
          </p:cNvPr>
          <p:cNvCxnSpPr>
            <a:stCxn id="1038" idx="3"/>
            <a:endCxn id="1042" idx="1"/>
          </p:cNvCxnSpPr>
          <p:nvPr/>
        </p:nvCxnSpPr>
        <p:spPr>
          <a:xfrm flipV="1">
            <a:off x="8219647" y="4501208"/>
            <a:ext cx="1312868" cy="114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1F7DC87-F340-4A9B-87BE-75D22E7CC1C1}"/>
              </a:ext>
            </a:extLst>
          </p:cNvPr>
          <p:cNvCxnSpPr>
            <a:stCxn id="1038" idx="3"/>
            <a:endCxn id="44" idx="1"/>
          </p:cNvCxnSpPr>
          <p:nvPr/>
        </p:nvCxnSpPr>
        <p:spPr>
          <a:xfrm>
            <a:off x="8219647" y="5644631"/>
            <a:ext cx="1489595" cy="23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Straight Arrow Connector 1044">
            <a:extLst>
              <a:ext uri="{FF2B5EF4-FFF2-40B4-BE49-F238E27FC236}">
                <a16:creationId xmlns:a16="http://schemas.microsoft.com/office/drawing/2014/main" id="{FDE6713B-D3FF-491F-B05E-7818D1B0D8B3}"/>
              </a:ext>
            </a:extLst>
          </p:cNvPr>
          <p:cNvCxnSpPr>
            <a:stCxn id="1040" idx="3"/>
            <a:endCxn id="1044" idx="1"/>
          </p:cNvCxnSpPr>
          <p:nvPr/>
        </p:nvCxnSpPr>
        <p:spPr>
          <a:xfrm>
            <a:off x="8219647" y="2459722"/>
            <a:ext cx="394829" cy="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Straight Arrow Connector 1047">
            <a:extLst>
              <a:ext uri="{FF2B5EF4-FFF2-40B4-BE49-F238E27FC236}">
                <a16:creationId xmlns:a16="http://schemas.microsoft.com/office/drawing/2014/main" id="{FC5EBF6E-6A27-489F-976F-0675E03E7EC1}"/>
              </a:ext>
            </a:extLst>
          </p:cNvPr>
          <p:cNvCxnSpPr>
            <a:stCxn id="1044" idx="3"/>
            <a:endCxn id="48" idx="1"/>
          </p:cNvCxnSpPr>
          <p:nvPr/>
        </p:nvCxnSpPr>
        <p:spPr>
          <a:xfrm flipV="1">
            <a:off x="9149310" y="2457459"/>
            <a:ext cx="664180" cy="8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0" name="Straight Arrow Connector 1049">
            <a:extLst>
              <a:ext uri="{FF2B5EF4-FFF2-40B4-BE49-F238E27FC236}">
                <a16:creationId xmlns:a16="http://schemas.microsoft.com/office/drawing/2014/main" id="{AA7E9B26-9EA4-4E52-93C9-31F6E1673D28}"/>
              </a:ext>
            </a:extLst>
          </p:cNvPr>
          <p:cNvCxnSpPr>
            <a:cxnSpLocks/>
            <a:stCxn id="48" idx="0"/>
            <a:endCxn id="50" idx="2"/>
          </p:cNvCxnSpPr>
          <p:nvPr/>
        </p:nvCxnSpPr>
        <p:spPr>
          <a:xfrm flipH="1" flipV="1">
            <a:off x="10216709" y="1625868"/>
            <a:ext cx="63627" cy="39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819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2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4"/>
                                        </p:tgtEl>
                                        <p:attrNameLst>
                                          <p:attrName>style.visibility</p:attrName>
                                        </p:attrNameLst>
                                      </p:cBhvr>
                                      <p:to>
                                        <p:strVal val="visible"/>
                                      </p:to>
                                    </p:set>
                                    <p:animEffect transition="in" filter="fade">
                                      <p:cBhvr>
                                        <p:cTn id="7" dur="500"/>
                                        <p:tgtEl>
                                          <p:spTgt spid="105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par>
                                <p:cTn id="12" presetID="2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left)">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54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5"/>
                                        </p:tgtEl>
                                        <p:attrNameLst>
                                          <p:attrName>style.visibility</p:attrName>
                                        </p:attrNameLst>
                                      </p:cBhvr>
                                      <p:to>
                                        <p:strVal val="visible"/>
                                      </p:to>
                                    </p:set>
                                    <p:animEffect transition="in" filter="fade">
                                      <p:cBhvr>
                                        <p:cTn id="7" dur="500"/>
                                        <p:tgtEl>
                                          <p:spTgt spid="10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56"/>
                                        </p:tgtEl>
                                        <p:attrNameLst>
                                          <p:attrName>style.visibility</p:attrName>
                                        </p:attrNameLst>
                                      </p:cBhvr>
                                      <p:to>
                                        <p:strVal val="visible"/>
                                      </p:to>
                                    </p:set>
                                    <p:animEffect transition="in" filter="fade">
                                      <p:cBhvr>
                                        <p:cTn id="11" dur="500"/>
                                        <p:tgtEl>
                                          <p:spTgt spid="10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500"/>
                                        <p:tgtEl>
                                          <p:spTgt spid="105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left)">
                                      <p:cBhvr>
                                        <p:cTn id="3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4073-0489-41FD-97BD-863275863C20}"/>
              </a:ext>
            </a:extLst>
          </p:cNvPr>
          <p:cNvSpPr>
            <a:spLocks noGrp="1"/>
          </p:cNvSpPr>
          <p:nvPr>
            <p:ph type="title"/>
          </p:nvPr>
        </p:nvSpPr>
        <p:spPr/>
        <p:txBody>
          <a:bodyPr/>
          <a:lstStyle/>
          <a:p>
            <a:r>
              <a:rPr lang="en-US" dirty="0"/>
              <a:t>What are microservices?</a:t>
            </a:r>
          </a:p>
        </p:txBody>
      </p:sp>
      <p:grpSp>
        <p:nvGrpSpPr>
          <p:cNvPr id="31" name="Group 30">
            <a:extLst>
              <a:ext uri="{FF2B5EF4-FFF2-40B4-BE49-F238E27FC236}">
                <a16:creationId xmlns:a16="http://schemas.microsoft.com/office/drawing/2014/main" id="{35035556-1C2E-4886-9AD9-CFC23F7B8250}"/>
              </a:ext>
            </a:extLst>
          </p:cNvPr>
          <p:cNvGrpSpPr/>
          <p:nvPr/>
        </p:nvGrpSpPr>
        <p:grpSpPr>
          <a:xfrm>
            <a:off x="710120" y="2334638"/>
            <a:ext cx="2675106" cy="3272344"/>
            <a:chOff x="710120" y="2334638"/>
            <a:chExt cx="2675106" cy="3272344"/>
          </a:xfrm>
        </p:grpSpPr>
        <p:sp>
          <p:nvSpPr>
            <p:cNvPr id="3" name="Rectangle: Rounded Corners 2">
              <a:extLst>
                <a:ext uri="{FF2B5EF4-FFF2-40B4-BE49-F238E27FC236}">
                  <a16:creationId xmlns:a16="http://schemas.microsoft.com/office/drawing/2014/main" id="{D5FAE91F-9CCB-40CF-BFF9-20067810A0BD}"/>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4" name="Rectangle: Rounded Corners 3">
              <a:extLst>
                <a:ext uri="{FF2B5EF4-FFF2-40B4-BE49-F238E27FC236}">
                  <a16:creationId xmlns:a16="http://schemas.microsoft.com/office/drawing/2014/main" id="{5FAE8892-1B33-4E6E-B3D1-C9A6B1421811}"/>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5" name="Rectangle: Rounded Corners 4">
              <a:extLst>
                <a:ext uri="{FF2B5EF4-FFF2-40B4-BE49-F238E27FC236}">
                  <a16:creationId xmlns:a16="http://schemas.microsoft.com/office/drawing/2014/main" id="{EB6602E2-1A1B-4BCB-B1B5-26E2CC23462E}"/>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BB3404F6-7E30-41A9-8C29-B0EE0E94EA25}"/>
                </a:ext>
              </a:extLst>
            </p:cNvPr>
            <p:cNvCxnSpPr>
              <a:stCxn id="3" idx="2"/>
              <a:endCxn id="4"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50E4E5-B515-478D-A5F2-7C16CB1D4EFD}"/>
                </a:ext>
              </a:extLst>
            </p:cNvPr>
            <p:cNvCxnSpPr>
              <a:stCxn id="4" idx="2"/>
              <a:endCxn id="5"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BC31280C-9545-4400-A098-FCE4D4487919}"/>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1" name="Rectangle: Rounded Corners 10">
            <a:extLst>
              <a:ext uri="{FF2B5EF4-FFF2-40B4-BE49-F238E27FC236}">
                <a16:creationId xmlns:a16="http://schemas.microsoft.com/office/drawing/2014/main" id="{611360A6-FBE8-4855-9F36-68E1F78E5786}"/>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5" name="Rectangle: Rounded Corners 14">
            <a:extLst>
              <a:ext uri="{FF2B5EF4-FFF2-40B4-BE49-F238E27FC236}">
                <a16:creationId xmlns:a16="http://schemas.microsoft.com/office/drawing/2014/main" id="{CAE5AE41-BD50-4425-BE1F-35B533439E47}"/>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6" name="Rectangle: Rounded Corners 15">
            <a:extLst>
              <a:ext uri="{FF2B5EF4-FFF2-40B4-BE49-F238E27FC236}">
                <a16:creationId xmlns:a16="http://schemas.microsoft.com/office/drawing/2014/main" id="{635B100F-4036-4613-AA44-99A8BA2B2244}"/>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7" name="Rectangle: Rounded Corners 16">
            <a:extLst>
              <a:ext uri="{FF2B5EF4-FFF2-40B4-BE49-F238E27FC236}">
                <a16:creationId xmlns:a16="http://schemas.microsoft.com/office/drawing/2014/main" id="{C0707325-BB6D-4B55-9687-56EB2C635358}"/>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8" name="Rectangle: Rounded Corners 17">
            <a:extLst>
              <a:ext uri="{FF2B5EF4-FFF2-40B4-BE49-F238E27FC236}">
                <a16:creationId xmlns:a16="http://schemas.microsoft.com/office/drawing/2014/main" id="{60D5F025-9041-47A5-BC92-ED3666A79383}"/>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9" name="Rectangle: Rounded Corners 18">
            <a:extLst>
              <a:ext uri="{FF2B5EF4-FFF2-40B4-BE49-F238E27FC236}">
                <a16:creationId xmlns:a16="http://schemas.microsoft.com/office/drawing/2014/main" id="{B753307E-8DD6-47E0-8015-5BA3D5F034F9}"/>
              </a:ext>
            </a:extLst>
          </p:cNvPr>
          <p:cNvSpPr/>
          <p:nvPr/>
        </p:nvSpPr>
        <p:spPr>
          <a:xfrm>
            <a:off x="6344046" y="4721764"/>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20" name="Rectangle: Rounded Corners 19">
            <a:extLst>
              <a:ext uri="{FF2B5EF4-FFF2-40B4-BE49-F238E27FC236}">
                <a16:creationId xmlns:a16="http://schemas.microsoft.com/office/drawing/2014/main" id="{5E403BBC-3205-4E47-BF13-554648BB1553}"/>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21" name="Rectangle: Rounded Corners 20">
            <a:extLst>
              <a:ext uri="{FF2B5EF4-FFF2-40B4-BE49-F238E27FC236}">
                <a16:creationId xmlns:a16="http://schemas.microsoft.com/office/drawing/2014/main" id="{315E97F7-E960-487F-A561-187AE671AB76}"/>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22" name="Straight Arrow Connector 21">
            <a:extLst>
              <a:ext uri="{FF2B5EF4-FFF2-40B4-BE49-F238E27FC236}">
                <a16:creationId xmlns:a16="http://schemas.microsoft.com/office/drawing/2014/main" id="{467B17E5-BA55-4DF9-BBED-8054496B0B7A}"/>
              </a:ext>
            </a:extLst>
          </p:cNvPr>
          <p:cNvCxnSpPr>
            <a:cxnSpLocks/>
            <a:endCxn id="11"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73B6E5C-771D-40AB-B413-95593A8C70CE}"/>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B8006A6-0E1C-475C-BB92-FCB5C528E234}"/>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57670C-1EA2-4872-BED4-41830C76381A}"/>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957A1F-20A8-472F-981F-76299763F7B6}"/>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EEDDF9D-CB0E-43EB-8D65-AA7778508ACD}"/>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5104039-1D5A-4CB8-A12B-FF14E3B8D8A4}"/>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6598FE-4356-4962-993E-52974C7BA426}"/>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506088C-D9E0-42F0-9ABE-22459254846C}"/>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33" name="TextBox 32">
            <a:extLst>
              <a:ext uri="{FF2B5EF4-FFF2-40B4-BE49-F238E27FC236}">
                <a16:creationId xmlns:a16="http://schemas.microsoft.com/office/drawing/2014/main" id="{F82D1F64-D316-4117-A04A-E99D45EDC638}"/>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35" name="Rectangle: Rounded Corners 34">
            <a:extLst>
              <a:ext uri="{FF2B5EF4-FFF2-40B4-BE49-F238E27FC236}">
                <a16:creationId xmlns:a16="http://schemas.microsoft.com/office/drawing/2014/main" id="{22449B25-0B61-4177-9062-2B100B2E870F}"/>
              </a:ext>
            </a:extLst>
          </p:cNvPr>
          <p:cNvSpPr/>
          <p:nvPr/>
        </p:nvSpPr>
        <p:spPr>
          <a:xfrm>
            <a:off x="4578485" y="4719840"/>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284419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11" name="Group 10">
            <a:extLst>
              <a:ext uri="{FF2B5EF4-FFF2-40B4-BE49-F238E27FC236}">
                <a16:creationId xmlns:a16="http://schemas.microsoft.com/office/drawing/2014/main" id="{780FCA53-7B11-4623-9F34-B75BDD185848}"/>
              </a:ext>
            </a:extLst>
          </p:cNvPr>
          <p:cNvGrpSpPr/>
          <p:nvPr/>
        </p:nvGrpSpPr>
        <p:grpSpPr>
          <a:xfrm>
            <a:off x="6604560" y="1713889"/>
            <a:ext cx="1615087" cy="1771106"/>
            <a:chOff x="7067259" y="4456505"/>
            <a:chExt cx="1615087" cy="1771106"/>
          </a:xfrm>
        </p:grpSpPr>
        <p:pic>
          <p:nvPicPr>
            <p:cNvPr id="1040" name="Picture 16">
              <a:extLst>
                <a:ext uri="{FF2B5EF4-FFF2-40B4-BE49-F238E27FC236}">
                  <a16:creationId xmlns:a16="http://schemas.microsoft.com/office/drawing/2014/main" id="{5480D4DA-EC9B-40BA-88A3-1534671863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578" r="21578"/>
            <a:stretch/>
          </p:blipFill>
          <p:spPr bwMode="auto">
            <a:xfrm>
              <a:off x="7067259" y="4456505"/>
              <a:ext cx="1615087" cy="149166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A960CD2-6338-4BAF-A869-68F9EADC80C8}"/>
                </a:ext>
              </a:extLst>
            </p:cNvPr>
            <p:cNvSpPr txBox="1"/>
            <p:nvPr/>
          </p:nvSpPr>
          <p:spPr>
            <a:xfrm>
              <a:off x="7285630" y="5858279"/>
              <a:ext cx="1236236" cy="369332"/>
            </a:xfrm>
            <a:prstGeom prst="rect">
              <a:avLst/>
            </a:prstGeom>
            <a:noFill/>
          </p:spPr>
          <p:txBody>
            <a:bodyPr wrap="none" rtlCol="0">
              <a:spAutoFit/>
            </a:bodyPr>
            <a:lstStyle/>
            <a:p>
              <a:r>
                <a:rPr lang="en-US" dirty="0"/>
                <a:t>Cosmos DB</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92A9AF9-7F1E-4625-8D21-473F19D1FAAB}"/>
              </a:ext>
            </a:extLst>
          </p:cNvPr>
          <p:cNvCxnSpPr>
            <a:stCxn id="15" idx="3"/>
            <a:endCxn id="1040" idx="1"/>
          </p:cNvCxnSpPr>
          <p:nvPr/>
        </p:nvCxnSpPr>
        <p:spPr>
          <a:xfrm>
            <a:off x="5694746" y="1533508"/>
            <a:ext cx="909814" cy="9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2115C6B-2A92-4638-8D08-FA50B7CDEFE2}"/>
              </a:ext>
            </a:extLst>
          </p:cNvPr>
          <p:cNvCxnSpPr>
            <a:stCxn id="34" idx="3"/>
            <a:endCxn id="1040" idx="1"/>
          </p:cNvCxnSpPr>
          <p:nvPr/>
        </p:nvCxnSpPr>
        <p:spPr>
          <a:xfrm flipV="1">
            <a:off x="5596207" y="2459722"/>
            <a:ext cx="1008353" cy="42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5D649E-3D26-4A1E-830E-653CBBBA1EB8}"/>
              </a:ext>
            </a:extLst>
          </p:cNvPr>
          <p:cNvCxnSpPr>
            <a:stCxn id="35" idx="3"/>
            <a:endCxn id="1040" idx="1"/>
          </p:cNvCxnSpPr>
          <p:nvPr/>
        </p:nvCxnSpPr>
        <p:spPr>
          <a:xfrm flipV="1">
            <a:off x="5596207" y="2459722"/>
            <a:ext cx="1008353" cy="2037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10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par>
                                <p:cTn id="12" presetID="22" presetClass="entr" presetSubtype="8" fill="hold" nodeType="with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left)">
                                      <p:cBhvr>
                                        <p:cTn id="14" dur="500"/>
                                        <p:tgtEl>
                                          <p:spTgt spid="55"/>
                                        </p:tgtEl>
                                      </p:cBhvr>
                                    </p:animEffect>
                                  </p:childTnLst>
                                </p:cTn>
                              </p:par>
                              <p:par>
                                <p:cTn id="15" presetID="22" presetClass="entr" presetSubtype="8"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5" name="Group 4">
            <a:extLst>
              <a:ext uri="{FF2B5EF4-FFF2-40B4-BE49-F238E27FC236}">
                <a16:creationId xmlns:a16="http://schemas.microsoft.com/office/drawing/2014/main" id="{2FC0AE7C-D1FA-4D16-8F85-325B22243907}"/>
              </a:ext>
            </a:extLst>
          </p:cNvPr>
          <p:cNvGrpSpPr/>
          <p:nvPr/>
        </p:nvGrpSpPr>
        <p:grpSpPr>
          <a:xfrm>
            <a:off x="6909075" y="4966352"/>
            <a:ext cx="1310572" cy="1736765"/>
            <a:chOff x="7257327" y="1920342"/>
            <a:chExt cx="1310572" cy="1736765"/>
          </a:xfrm>
        </p:grpSpPr>
        <p:pic>
          <p:nvPicPr>
            <p:cNvPr id="1038" name="Picture 14">
              <a:extLst>
                <a:ext uri="{FF2B5EF4-FFF2-40B4-BE49-F238E27FC236}">
                  <a16:creationId xmlns:a16="http://schemas.microsoft.com/office/drawing/2014/main" id="{298C6DDE-FBE5-48E3-818F-7D65327C8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327" y="1920342"/>
              <a:ext cx="1310572" cy="13565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83E724-E9B1-44A4-91F6-03592A83DAF1}"/>
                </a:ext>
              </a:extLst>
            </p:cNvPr>
            <p:cNvSpPr txBox="1"/>
            <p:nvPr/>
          </p:nvSpPr>
          <p:spPr>
            <a:xfrm>
              <a:off x="7257327" y="3287775"/>
              <a:ext cx="1234953" cy="369332"/>
            </a:xfrm>
            <a:prstGeom prst="rect">
              <a:avLst/>
            </a:prstGeom>
            <a:noFill/>
          </p:spPr>
          <p:txBody>
            <a:bodyPr wrap="none" rtlCol="0">
              <a:spAutoFit/>
            </a:bodyPr>
            <a:lstStyle/>
            <a:p>
              <a:r>
                <a:rPr lang="en-US" dirty="0"/>
                <a:t>Event Hubs</a:t>
              </a:r>
            </a:p>
          </p:txBody>
        </p:sp>
      </p:grpSp>
      <p:grpSp>
        <p:nvGrpSpPr>
          <p:cNvPr id="11" name="Group 10">
            <a:extLst>
              <a:ext uri="{FF2B5EF4-FFF2-40B4-BE49-F238E27FC236}">
                <a16:creationId xmlns:a16="http://schemas.microsoft.com/office/drawing/2014/main" id="{780FCA53-7B11-4623-9F34-B75BDD185848}"/>
              </a:ext>
            </a:extLst>
          </p:cNvPr>
          <p:cNvGrpSpPr/>
          <p:nvPr/>
        </p:nvGrpSpPr>
        <p:grpSpPr>
          <a:xfrm>
            <a:off x="6604560" y="1713889"/>
            <a:ext cx="1615087" cy="1771106"/>
            <a:chOff x="7067259" y="4456505"/>
            <a:chExt cx="1615087" cy="1771106"/>
          </a:xfrm>
        </p:grpSpPr>
        <p:pic>
          <p:nvPicPr>
            <p:cNvPr id="1040" name="Picture 16">
              <a:extLst>
                <a:ext uri="{FF2B5EF4-FFF2-40B4-BE49-F238E27FC236}">
                  <a16:creationId xmlns:a16="http://schemas.microsoft.com/office/drawing/2014/main" id="{5480D4DA-EC9B-40BA-88A3-1534671863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578" r="21578"/>
            <a:stretch/>
          </p:blipFill>
          <p:spPr bwMode="auto">
            <a:xfrm>
              <a:off x="7067259" y="4456505"/>
              <a:ext cx="1615087" cy="149166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A960CD2-6338-4BAF-A869-68F9EADC80C8}"/>
                </a:ext>
              </a:extLst>
            </p:cNvPr>
            <p:cNvSpPr txBox="1"/>
            <p:nvPr/>
          </p:nvSpPr>
          <p:spPr>
            <a:xfrm>
              <a:off x="7285630" y="5858279"/>
              <a:ext cx="1236236" cy="369332"/>
            </a:xfrm>
            <a:prstGeom prst="rect">
              <a:avLst/>
            </a:prstGeom>
            <a:noFill/>
          </p:spPr>
          <p:txBody>
            <a:bodyPr wrap="none" rtlCol="0">
              <a:spAutoFit/>
            </a:bodyPr>
            <a:lstStyle/>
            <a:p>
              <a:r>
                <a:rPr lang="en-US" dirty="0"/>
                <a:t>Cosmos DB</a:t>
              </a:r>
            </a:p>
          </p:txBody>
        </p:sp>
      </p:grpSp>
      <p:grpSp>
        <p:nvGrpSpPr>
          <p:cNvPr id="14" name="Group 13">
            <a:extLst>
              <a:ext uri="{FF2B5EF4-FFF2-40B4-BE49-F238E27FC236}">
                <a16:creationId xmlns:a16="http://schemas.microsoft.com/office/drawing/2014/main" id="{96171776-9CA2-4BD4-83A6-08F757836FE5}"/>
              </a:ext>
            </a:extLst>
          </p:cNvPr>
          <p:cNvGrpSpPr/>
          <p:nvPr/>
        </p:nvGrpSpPr>
        <p:grpSpPr>
          <a:xfrm>
            <a:off x="9532515" y="4039421"/>
            <a:ext cx="1310573" cy="1203500"/>
            <a:chOff x="9885888" y="1343728"/>
            <a:chExt cx="1310573" cy="1203500"/>
          </a:xfrm>
        </p:grpSpPr>
        <p:pic>
          <p:nvPicPr>
            <p:cNvPr id="1042" name="Picture 18">
              <a:extLst>
                <a:ext uri="{FF2B5EF4-FFF2-40B4-BE49-F238E27FC236}">
                  <a16:creationId xmlns:a16="http://schemas.microsoft.com/office/drawing/2014/main" id="{D1562D87-3061-4457-8D8B-09839ECF2A1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751" r="12751"/>
            <a:stretch/>
          </p:blipFill>
          <p:spPr bwMode="auto">
            <a:xfrm>
              <a:off x="9885888" y="1343728"/>
              <a:ext cx="1310573" cy="923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A9ED397-5611-4AB8-87AC-F0749159A9F1}"/>
                </a:ext>
              </a:extLst>
            </p:cNvPr>
            <p:cNvSpPr txBox="1"/>
            <p:nvPr/>
          </p:nvSpPr>
          <p:spPr>
            <a:xfrm>
              <a:off x="10013476" y="2177896"/>
              <a:ext cx="1093569" cy="369332"/>
            </a:xfrm>
            <a:prstGeom prst="rect">
              <a:avLst/>
            </a:prstGeom>
            <a:noFill/>
          </p:spPr>
          <p:txBody>
            <a:bodyPr wrap="none" rtlCol="0">
              <a:spAutoFit/>
            </a:bodyPr>
            <a:lstStyle/>
            <a:p>
              <a:r>
                <a:rPr lang="en-US" dirty="0"/>
                <a:t>Logic App</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EDCD2BD6-B388-4880-8A64-46B47933D016}"/>
              </a:ext>
            </a:extLst>
          </p:cNvPr>
          <p:cNvGrpSpPr/>
          <p:nvPr/>
        </p:nvGrpSpPr>
        <p:grpSpPr>
          <a:xfrm>
            <a:off x="9324018" y="5443558"/>
            <a:ext cx="1519070" cy="1259559"/>
            <a:chOff x="4277292" y="4064827"/>
            <a:chExt cx="1519070" cy="1259559"/>
          </a:xfrm>
        </p:grpSpPr>
        <p:sp>
          <p:nvSpPr>
            <p:cNvPr id="43" name="TextBox 42">
              <a:extLst>
                <a:ext uri="{FF2B5EF4-FFF2-40B4-BE49-F238E27FC236}">
                  <a16:creationId xmlns:a16="http://schemas.microsoft.com/office/drawing/2014/main" id="{00D0E54D-96E6-4B74-AC6B-082583657822}"/>
                </a:ext>
              </a:extLst>
            </p:cNvPr>
            <p:cNvSpPr txBox="1"/>
            <p:nvPr/>
          </p:nvSpPr>
          <p:spPr>
            <a:xfrm>
              <a:off x="4277292" y="4955054"/>
              <a:ext cx="1519070" cy="369332"/>
            </a:xfrm>
            <a:prstGeom prst="rect">
              <a:avLst/>
            </a:prstGeom>
            <a:noFill/>
          </p:spPr>
          <p:txBody>
            <a:bodyPr wrap="none" rtlCol="0">
              <a:spAutoFit/>
            </a:bodyPr>
            <a:lstStyle/>
            <a:p>
              <a:r>
                <a:rPr lang="en-US" dirty="0"/>
                <a:t>Charge Renter</a:t>
              </a:r>
            </a:p>
          </p:txBody>
        </p:sp>
        <p:pic>
          <p:nvPicPr>
            <p:cNvPr id="44" name="Picture 8">
              <a:extLst>
                <a:ext uri="{FF2B5EF4-FFF2-40B4-BE49-F238E27FC236}">
                  <a16:creationId xmlns:a16="http://schemas.microsoft.com/office/drawing/2014/main" id="{872452D3-A012-44E6-9B75-179FD496F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92A9AF9-7F1E-4625-8D21-473F19D1FAAB}"/>
              </a:ext>
            </a:extLst>
          </p:cNvPr>
          <p:cNvCxnSpPr>
            <a:stCxn id="15" idx="3"/>
            <a:endCxn id="1040" idx="1"/>
          </p:cNvCxnSpPr>
          <p:nvPr/>
        </p:nvCxnSpPr>
        <p:spPr>
          <a:xfrm>
            <a:off x="5694746" y="1533508"/>
            <a:ext cx="909814" cy="9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2115C6B-2A92-4638-8D08-FA50B7CDEFE2}"/>
              </a:ext>
            </a:extLst>
          </p:cNvPr>
          <p:cNvCxnSpPr>
            <a:stCxn id="34" idx="3"/>
            <a:endCxn id="1040" idx="1"/>
          </p:cNvCxnSpPr>
          <p:nvPr/>
        </p:nvCxnSpPr>
        <p:spPr>
          <a:xfrm flipV="1">
            <a:off x="5596207" y="2459722"/>
            <a:ext cx="1008353" cy="42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5D649E-3D26-4A1E-830E-653CBBBA1EB8}"/>
              </a:ext>
            </a:extLst>
          </p:cNvPr>
          <p:cNvCxnSpPr>
            <a:stCxn id="35" idx="3"/>
            <a:endCxn id="1040" idx="1"/>
          </p:cNvCxnSpPr>
          <p:nvPr/>
        </p:nvCxnSpPr>
        <p:spPr>
          <a:xfrm flipV="1">
            <a:off x="5596207" y="2459722"/>
            <a:ext cx="1008353" cy="2037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9C53B6-FD06-4AD7-B062-86E5D5BC892B}"/>
              </a:ext>
            </a:extLst>
          </p:cNvPr>
          <p:cNvCxnSpPr>
            <a:stCxn id="37" idx="3"/>
            <a:endCxn id="1038" idx="1"/>
          </p:cNvCxnSpPr>
          <p:nvPr/>
        </p:nvCxnSpPr>
        <p:spPr>
          <a:xfrm flipV="1">
            <a:off x="5596207" y="5644631"/>
            <a:ext cx="1312868" cy="29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A526CF85-C0AD-49EC-82BD-2097AA94C7B9}"/>
              </a:ext>
            </a:extLst>
          </p:cNvPr>
          <p:cNvCxnSpPr>
            <a:stCxn id="1038" idx="3"/>
            <a:endCxn id="1042" idx="1"/>
          </p:cNvCxnSpPr>
          <p:nvPr/>
        </p:nvCxnSpPr>
        <p:spPr>
          <a:xfrm flipV="1">
            <a:off x="8219647" y="4501208"/>
            <a:ext cx="1312868" cy="114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1F7DC87-F340-4A9B-87BE-75D22E7CC1C1}"/>
              </a:ext>
            </a:extLst>
          </p:cNvPr>
          <p:cNvCxnSpPr>
            <a:stCxn id="1038" idx="3"/>
            <a:endCxn id="44" idx="1"/>
          </p:cNvCxnSpPr>
          <p:nvPr/>
        </p:nvCxnSpPr>
        <p:spPr>
          <a:xfrm>
            <a:off x="8219647" y="5644631"/>
            <a:ext cx="1489595" cy="23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89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25"/>
                                        </p:tgtEl>
                                        <p:attrNameLst>
                                          <p:attrName>style.visibility</p:attrName>
                                        </p:attrNameLst>
                                      </p:cBhvr>
                                      <p:to>
                                        <p:strVal val="visible"/>
                                      </p:to>
                                    </p:set>
                                    <p:animEffect transition="in" filter="wipe(left)">
                                      <p:cBhvr>
                                        <p:cTn id="15" dur="500"/>
                                        <p:tgtEl>
                                          <p:spTgt spid="1025"/>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wipe(left)">
                                      <p:cBhvr>
                                        <p:cTn id="21" dur="500"/>
                                        <p:tgtEl>
                                          <p:spTgt spid="1029"/>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5" name="Group 4">
            <a:extLst>
              <a:ext uri="{FF2B5EF4-FFF2-40B4-BE49-F238E27FC236}">
                <a16:creationId xmlns:a16="http://schemas.microsoft.com/office/drawing/2014/main" id="{2FC0AE7C-D1FA-4D16-8F85-325B22243907}"/>
              </a:ext>
            </a:extLst>
          </p:cNvPr>
          <p:cNvGrpSpPr/>
          <p:nvPr/>
        </p:nvGrpSpPr>
        <p:grpSpPr>
          <a:xfrm>
            <a:off x="6909075" y="4966352"/>
            <a:ext cx="1310572" cy="1736765"/>
            <a:chOff x="7257327" y="1920342"/>
            <a:chExt cx="1310572" cy="1736765"/>
          </a:xfrm>
        </p:grpSpPr>
        <p:pic>
          <p:nvPicPr>
            <p:cNvPr id="1038" name="Picture 14">
              <a:extLst>
                <a:ext uri="{FF2B5EF4-FFF2-40B4-BE49-F238E27FC236}">
                  <a16:creationId xmlns:a16="http://schemas.microsoft.com/office/drawing/2014/main" id="{298C6DDE-FBE5-48E3-818F-7D65327C8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327" y="1920342"/>
              <a:ext cx="1310572" cy="13565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83E724-E9B1-44A4-91F6-03592A83DAF1}"/>
                </a:ext>
              </a:extLst>
            </p:cNvPr>
            <p:cNvSpPr txBox="1"/>
            <p:nvPr/>
          </p:nvSpPr>
          <p:spPr>
            <a:xfrm>
              <a:off x="7257327" y="3287775"/>
              <a:ext cx="1234953" cy="369332"/>
            </a:xfrm>
            <a:prstGeom prst="rect">
              <a:avLst/>
            </a:prstGeom>
            <a:noFill/>
          </p:spPr>
          <p:txBody>
            <a:bodyPr wrap="none" rtlCol="0">
              <a:spAutoFit/>
            </a:bodyPr>
            <a:lstStyle/>
            <a:p>
              <a:r>
                <a:rPr lang="en-US" dirty="0"/>
                <a:t>Event Hubs</a:t>
              </a:r>
            </a:p>
          </p:txBody>
        </p:sp>
      </p:grpSp>
      <p:grpSp>
        <p:nvGrpSpPr>
          <p:cNvPr id="11" name="Group 10">
            <a:extLst>
              <a:ext uri="{FF2B5EF4-FFF2-40B4-BE49-F238E27FC236}">
                <a16:creationId xmlns:a16="http://schemas.microsoft.com/office/drawing/2014/main" id="{780FCA53-7B11-4623-9F34-B75BDD185848}"/>
              </a:ext>
            </a:extLst>
          </p:cNvPr>
          <p:cNvGrpSpPr/>
          <p:nvPr/>
        </p:nvGrpSpPr>
        <p:grpSpPr>
          <a:xfrm>
            <a:off x="6604560" y="1713889"/>
            <a:ext cx="1615087" cy="1771106"/>
            <a:chOff x="7067259" y="4456505"/>
            <a:chExt cx="1615087" cy="1771106"/>
          </a:xfrm>
        </p:grpSpPr>
        <p:pic>
          <p:nvPicPr>
            <p:cNvPr id="1040" name="Picture 16">
              <a:extLst>
                <a:ext uri="{FF2B5EF4-FFF2-40B4-BE49-F238E27FC236}">
                  <a16:creationId xmlns:a16="http://schemas.microsoft.com/office/drawing/2014/main" id="{5480D4DA-EC9B-40BA-88A3-1534671863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578" r="21578"/>
            <a:stretch/>
          </p:blipFill>
          <p:spPr bwMode="auto">
            <a:xfrm>
              <a:off x="7067259" y="4456505"/>
              <a:ext cx="1615087" cy="149166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A960CD2-6338-4BAF-A869-68F9EADC80C8}"/>
                </a:ext>
              </a:extLst>
            </p:cNvPr>
            <p:cNvSpPr txBox="1"/>
            <p:nvPr/>
          </p:nvSpPr>
          <p:spPr>
            <a:xfrm>
              <a:off x="7285630" y="5858279"/>
              <a:ext cx="1236236" cy="369332"/>
            </a:xfrm>
            <a:prstGeom prst="rect">
              <a:avLst/>
            </a:prstGeom>
            <a:noFill/>
          </p:spPr>
          <p:txBody>
            <a:bodyPr wrap="none" rtlCol="0">
              <a:spAutoFit/>
            </a:bodyPr>
            <a:lstStyle/>
            <a:p>
              <a:r>
                <a:rPr lang="en-US" dirty="0"/>
                <a:t>Cosmos DB</a:t>
              </a:r>
            </a:p>
          </p:txBody>
        </p:sp>
      </p:grpSp>
      <p:grpSp>
        <p:nvGrpSpPr>
          <p:cNvPr id="14" name="Group 13">
            <a:extLst>
              <a:ext uri="{FF2B5EF4-FFF2-40B4-BE49-F238E27FC236}">
                <a16:creationId xmlns:a16="http://schemas.microsoft.com/office/drawing/2014/main" id="{96171776-9CA2-4BD4-83A6-08F757836FE5}"/>
              </a:ext>
            </a:extLst>
          </p:cNvPr>
          <p:cNvGrpSpPr/>
          <p:nvPr/>
        </p:nvGrpSpPr>
        <p:grpSpPr>
          <a:xfrm>
            <a:off x="9532515" y="4039421"/>
            <a:ext cx="1310573" cy="1203500"/>
            <a:chOff x="9885888" y="1343728"/>
            <a:chExt cx="1310573" cy="1203500"/>
          </a:xfrm>
        </p:grpSpPr>
        <p:pic>
          <p:nvPicPr>
            <p:cNvPr id="1042" name="Picture 18">
              <a:extLst>
                <a:ext uri="{FF2B5EF4-FFF2-40B4-BE49-F238E27FC236}">
                  <a16:creationId xmlns:a16="http://schemas.microsoft.com/office/drawing/2014/main" id="{D1562D87-3061-4457-8D8B-09839ECF2A1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751" r="12751"/>
            <a:stretch/>
          </p:blipFill>
          <p:spPr bwMode="auto">
            <a:xfrm>
              <a:off x="9885888" y="1343728"/>
              <a:ext cx="1310573" cy="923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A9ED397-5611-4AB8-87AC-F0749159A9F1}"/>
                </a:ext>
              </a:extLst>
            </p:cNvPr>
            <p:cNvSpPr txBox="1"/>
            <p:nvPr/>
          </p:nvSpPr>
          <p:spPr>
            <a:xfrm>
              <a:off x="10013476" y="2177896"/>
              <a:ext cx="1093569" cy="369332"/>
            </a:xfrm>
            <a:prstGeom prst="rect">
              <a:avLst/>
            </a:prstGeom>
            <a:noFill/>
          </p:spPr>
          <p:txBody>
            <a:bodyPr wrap="none" rtlCol="0">
              <a:spAutoFit/>
            </a:bodyPr>
            <a:lstStyle/>
            <a:p>
              <a:r>
                <a:rPr lang="en-US" dirty="0"/>
                <a:t>Logic App</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EDCD2BD6-B388-4880-8A64-46B47933D016}"/>
              </a:ext>
            </a:extLst>
          </p:cNvPr>
          <p:cNvGrpSpPr/>
          <p:nvPr/>
        </p:nvGrpSpPr>
        <p:grpSpPr>
          <a:xfrm>
            <a:off x="9324018" y="5443558"/>
            <a:ext cx="1519070" cy="1259559"/>
            <a:chOff x="4277292" y="4064827"/>
            <a:chExt cx="1519070" cy="1259559"/>
          </a:xfrm>
        </p:grpSpPr>
        <p:sp>
          <p:nvSpPr>
            <p:cNvPr id="43" name="TextBox 42">
              <a:extLst>
                <a:ext uri="{FF2B5EF4-FFF2-40B4-BE49-F238E27FC236}">
                  <a16:creationId xmlns:a16="http://schemas.microsoft.com/office/drawing/2014/main" id="{00D0E54D-96E6-4B74-AC6B-082583657822}"/>
                </a:ext>
              </a:extLst>
            </p:cNvPr>
            <p:cNvSpPr txBox="1"/>
            <p:nvPr/>
          </p:nvSpPr>
          <p:spPr>
            <a:xfrm>
              <a:off x="4277292" y="4955054"/>
              <a:ext cx="1519070" cy="369332"/>
            </a:xfrm>
            <a:prstGeom prst="rect">
              <a:avLst/>
            </a:prstGeom>
            <a:noFill/>
          </p:spPr>
          <p:txBody>
            <a:bodyPr wrap="none" rtlCol="0">
              <a:spAutoFit/>
            </a:bodyPr>
            <a:lstStyle/>
            <a:p>
              <a:r>
                <a:rPr lang="en-US" dirty="0"/>
                <a:t>Charge Renter</a:t>
              </a:r>
            </a:p>
          </p:txBody>
        </p:sp>
        <p:pic>
          <p:nvPicPr>
            <p:cNvPr id="44" name="Picture 8">
              <a:extLst>
                <a:ext uri="{FF2B5EF4-FFF2-40B4-BE49-F238E27FC236}">
                  <a16:creationId xmlns:a16="http://schemas.microsoft.com/office/drawing/2014/main" id="{872452D3-A012-44E6-9B75-179FD496F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pic>
        <p:nvPicPr>
          <p:cNvPr id="1044" name="Picture 20">
            <a:extLst>
              <a:ext uri="{FF2B5EF4-FFF2-40B4-BE49-F238E27FC236}">
                <a16:creationId xmlns:a16="http://schemas.microsoft.com/office/drawing/2014/main" id="{79CBC5E1-FCE0-4493-8CD6-273FFFD30A9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174" t="38009" r="66342" b="37218"/>
          <a:stretch/>
        </p:blipFill>
        <p:spPr bwMode="auto">
          <a:xfrm>
            <a:off x="8614476" y="1774184"/>
            <a:ext cx="534834" cy="1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12791668-2700-4E5B-97B1-18B21E15ACB8}"/>
              </a:ext>
            </a:extLst>
          </p:cNvPr>
          <p:cNvGrpSpPr/>
          <p:nvPr/>
        </p:nvGrpSpPr>
        <p:grpSpPr>
          <a:xfrm>
            <a:off x="9520320" y="2024897"/>
            <a:ext cx="1373133" cy="1238083"/>
            <a:chOff x="4369346" y="4064827"/>
            <a:chExt cx="1373133" cy="1238083"/>
          </a:xfrm>
        </p:grpSpPr>
        <p:sp>
          <p:nvSpPr>
            <p:cNvPr id="47" name="TextBox 46">
              <a:extLst>
                <a:ext uri="{FF2B5EF4-FFF2-40B4-BE49-F238E27FC236}">
                  <a16:creationId xmlns:a16="http://schemas.microsoft.com/office/drawing/2014/main" id="{57E04DA7-5EC4-4DF2-8007-34919194C078}"/>
                </a:ext>
              </a:extLst>
            </p:cNvPr>
            <p:cNvSpPr txBox="1"/>
            <p:nvPr/>
          </p:nvSpPr>
          <p:spPr>
            <a:xfrm>
              <a:off x="4369346" y="4933578"/>
              <a:ext cx="1373133" cy="369332"/>
            </a:xfrm>
            <a:prstGeom prst="rect">
              <a:avLst/>
            </a:prstGeom>
            <a:noFill/>
          </p:spPr>
          <p:txBody>
            <a:bodyPr wrap="none" rtlCol="0">
              <a:spAutoFit/>
            </a:bodyPr>
            <a:lstStyle/>
            <a:p>
              <a:pPr algn="ctr"/>
              <a:r>
                <a:rPr lang="en-US" dirty="0"/>
                <a:t>Archive Data</a:t>
              </a:r>
            </a:p>
          </p:txBody>
        </p:sp>
        <p:pic>
          <p:nvPicPr>
            <p:cNvPr id="48" name="Picture 8">
              <a:extLst>
                <a:ext uri="{FF2B5EF4-FFF2-40B4-BE49-F238E27FC236}">
                  <a16:creationId xmlns:a16="http://schemas.microsoft.com/office/drawing/2014/main" id="{119B2DDC-2E77-47D6-97E3-2B071EE54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8" name="Group 1057">
            <a:extLst>
              <a:ext uri="{FF2B5EF4-FFF2-40B4-BE49-F238E27FC236}">
                <a16:creationId xmlns:a16="http://schemas.microsoft.com/office/drawing/2014/main" id="{DBBAC9DF-0D83-43D0-9AD2-8E56948BF005}"/>
              </a:ext>
            </a:extLst>
          </p:cNvPr>
          <p:cNvGrpSpPr/>
          <p:nvPr/>
        </p:nvGrpSpPr>
        <p:grpSpPr>
          <a:xfrm>
            <a:off x="9532515" y="319497"/>
            <a:ext cx="1368388" cy="1306371"/>
            <a:chOff x="9532515" y="319497"/>
            <a:chExt cx="1368388" cy="1306371"/>
          </a:xfrm>
        </p:grpSpPr>
        <p:pic>
          <p:nvPicPr>
            <p:cNvPr id="1046" name="Picture 22">
              <a:extLst>
                <a:ext uri="{FF2B5EF4-FFF2-40B4-BE49-F238E27FC236}">
                  <a16:creationId xmlns:a16="http://schemas.microsoft.com/office/drawing/2014/main" id="{33BB788D-75B3-41D0-9246-4DABE23E7F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3525" y="319497"/>
              <a:ext cx="865124" cy="8651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4987BEA7-0B93-4311-8577-627E8951F675}"/>
                </a:ext>
              </a:extLst>
            </p:cNvPr>
            <p:cNvSpPr txBox="1"/>
            <p:nvPr/>
          </p:nvSpPr>
          <p:spPr>
            <a:xfrm>
              <a:off x="9532515" y="1256536"/>
              <a:ext cx="1368388" cy="369332"/>
            </a:xfrm>
            <a:prstGeom prst="rect">
              <a:avLst/>
            </a:prstGeom>
            <a:noFill/>
          </p:spPr>
          <p:txBody>
            <a:bodyPr wrap="none" rtlCol="0">
              <a:spAutoFit/>
            </a:bodyPr>
            <a:lstStyle/>
            <a:p>
              <a:r>
                <a:rPr lang="en-US" dirty="0"/>
                <a:t>Cold Storage</a:t>
              </a:r>
            </a:p>
          </p:txBody>
        </p:sp>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92A9AF9-7F1E-4625-8D21-473F19D1FAAB}"/>
              </a:ext>
            </a:extLst>
          </p:cNvPr>
          <p:cNvCxnSpPr>
            <a:stCxn id="15" idx="3"/>
            <a:endCxn id="1040" idx="1"/>
          </p:cNvCxnSpPr>
          <p:nvPr/>
        </p:nvCxnSpPr>
        <p:spPr>
          <a:xfrm>
            <a:off x="5694746" y="1533508"/>
            <a:ext cx="909814" cy="9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2115C6B-2A92-4638-8D08-FA50B7CDEFE2}"/>
              </a:ext>
            </a:extLst>
          </p:cNvPr>
          <p:cNvCxnSpPr>
            <a:stCxn id="34" idx="3"/>
            <a:endCxn id="1040" idx="1"/>
          </p:cNvCxnSpPr>
          <p:nvPr/>
        </p:nvCxnSpPr>
        <p:spPr>
          <a:xfrm flipV="1">
            <a:off x="5596207" y="2459722"/>
            <a:ext cx="1008353" cy="42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5D649E-3D26-4A1E-830E-653CBBBA1EB8}"/>
              </a:ext>
            </a:extLst>
          </p:cNvPr>
          <p:cNvCxnSpPr>
            <a:stCxn id="35" idx="3"/>
            <a:endCxn id="1040" idx="1"/>
          </p:cNvCxnSpPr>
          <p:nvPr/>
        </p:nvCxnSpPr>
        <p:spPr>
          <a:xfrm flipV="1">
            <a:off x="5596207" y="2459722"/>
            <a:ext cx="1008353" cy="2037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9C53B6-FD06-4AD7-B062-86E5D5BC892B}"/>
              </a:ext>
            </a:extLst>
          </p:cNvPr>
          <p:cNvCxnSpPr>
            <a:stCxn id="37" idx="3"/>
            <a:endCxn id="1038" idx="1"/>
          </p:cNvCxnSpPr>
          <p:nvPr/>
        </p:nvCxnSpPr>
        <p:spPr>
          <a:xfrm flipV="1">
            <a:off x="5596207" y="5644631"/>
            <a:ext cx="1312868" cy="29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A526CF85-C0AD-49EC-82BD-2097AA94C7B9}"/>
              </a:ext>
            </a:extLst>
          </p:cNvPr>
          <p:cNvCxnSpPr>
            <a:stCxn id="1038" idx="3"/>
            <a:endCxn id="1042" idx="1"/>
          </p:cNvCxnSpPr>
          <p:nvPr/>
        </p:nvCxnSpPr>
        <p:spPr>
          <a:xfrm flipV="1">
            <a:off x="8219647" y="4501208"/>
            <a:ext cx="1312868" cy="114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1F7DC87-F340-4A9B-87BE-75D22E7CC1C1}"/>
              </a:ext>
            </a:extLst>
          </p:cNvPr>
          <p:cNvCxnSpPr>
            <a:stCxn id="1038" idx="3"/>
            <a:endCxn id="44" idx="1"/>
          </p:cNvCxnSpPr>
          <p:nvPr/>
        </p:nvCxnSpPr>
        <p:spPr>
          <a:xfrm>
            <a:off x="8219647" y="5644631"/>
            <a:ext cx="1489595" cy="23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Straight Arrow Connector 1044">
            <a:extLst>
              <a:ext uri="{FF2B5EF4-FFF2-40B4-BE49-F238E27FC236}">
                <a16:creationId xmlns:a16="http://schemas.microsoft.com/office/drawing/2014/main" id="{FDE6713B-D3FF-491F-B05E-7818D1B0D8B3}"/>
              </a:ext>
            </a:extLst>
          </p:cNvPr>
          <p:cNvCxnSpPr>
            <a:stCxn id="1040" idx="3"/>
            <a:endCxn id="1044" idx="1"/>
          </p:cNvCxnSpPr>
          <p:nvPr/>
        </p:nvCxnSpPr>
        <p:spPr>
          <a:xfrm>
            <a:off x="8219647" y="2459722"/>
            <a:ext cx="394829" cy="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Straight Arrow Connector 1047">
            <a:extLst>
              <a:ext uri="{FF2B5EF4-FFF2-40B4-BE49-F238E27FC236}">
                <a16:creationId xmlns:a16="http://schemas.microsoft.com/office/drawing/2014/main" id="{FC5EBF6E-6A27-489F-976F-0675E03E7EC1}"/>
              </a:ext>
            </a:extLst>
          </p:cNvPr>
          <p:cNvCxnSpPr>
            <a:stCxn id="1044" idx="3"/>
            <a:endCxn id="48" idx="1"/>
          </p:cNvCxnSpPr>
          <p:nvPr/>
        </p:nvCxnSpPr>
        <p:spPr>
          <a:xfrm flipV="1">
            <a:off x="9149310" y="2457459"/>
            <a:ext cx="664180" cy="8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0" name="Straight Arrow Connector 1049">
            <a:extLst>
              <a:ext uri="{FF2B5EF4-FFF2-40B4-BE49-F238E27FC236}">
                <a16:creationId xmlns:a16="http://schemas.microsoft.com/office/drawing/2014/main" id="{AA7E9B26-9EA4-4E52-93C9-31F6E1673D28}"/>
              </a:ext>
            </a:extLst>
          </p:cNvPr>
          <p:cNvCxnSpPr>
            <a:cxnSpLocks/>
            <a:stCxn id="48" idx="0"/>
            <a:endCxn id="50" idx="2"/>
          </p:cNvCxnSpPr>
          <p:nvPr/>
        </p:nvCxnSpPr>
        <p:spPr>
          <a:xfrm flipH="1" flipV="1">
            <a:off x="10216709" y="1625868"/>
            <a:ext cx="63627" cy="39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12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Effect transition="in" filter="fade">
                                      <p:cBhvr>
                                        <p:cTn id="7" dur="500"/>
                                        <p:tgtEl>
                                          <p:spTgt spid="1044"/>
                                        </p:tgtEl>
                                      </p:cBhvr>
                                    </p:animEffect>
                                  </p:childTnLst>
                                </p:cTn>
                              </p:par>
                              <p:par>
                                <p:cTn id="8" presetID="10" presetClass="entr" presetSubtype="0" fill="hold" nodeType="withEffect">
                                  <p:stCondLst>
                                    <p:cond delay="0"/>
                                  </p:stCondLst>
                                  <p:childTnLst>
                                    <p:set>
                                      <p:cBhvr>
                                        <p:cTn id="9" dur="1" fill="hold">
                                          <p:stCondLst>
                                            <p:cond delay="0"/>
                                          </p:stCondLst>
                                        </p:cTn>
                                        <p:tgtEl>
                                          <p:spTgt spid="1045"/>
                                        </p:tgtEl>
                                        <p:attrNameLst>
                                          <p:attrName>style.visibility</p:attrName>
                                        </p:attrNameLst>
                                      </p:cBhvr>
                                      <p:to>
                                        <p:strVal val="visible"/>
                                      </p:to>
                                    </p:set>
                                    <p:animEffect transition="in" filter="fade">
                                      <p:cBhvr>
                                        <p:cTn id="10" dur="500"/>
                                        <p:tgtEl>
                                          <p:spTgt spid="10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48"/>
                                        </p:tgtEl>
                                        <p:attrNameLst>
                                          <p:attrName>style.visibility</p:attrName>
                                        </p:attrNameLst>
                                      </p:cBhvr>
                                      <p:to>
                                        <p:strVal val="visible"/>
                                      </p:to>
                                    </p:set>
                                    <p:animEffect transition="in" filter="fade">
                                      <p:cBhvr>
                                        <p:cTn id="15" dur="500"/>
                                        <p:tgtEl>
                                          <p:spTgt spid="1048"/>
                                        </p:tgtEl>
                                      </p:cBhvr>
                                    </p:animEffect>
                                  </p:childTnLst>
                                </p:cTn>
                              </p:par>
                              <p:par>
                                <p:cTn id="16" presetID="10"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50"/>
                                        </p:tgtEl>
                                        <p:attrNameLst>
                                          <p:attrName>style.visibility</p:attrName>
                                        </p:attrNameLst>
                                      </p:cBhvr>
                                      <p:to>
                                        <p:strVal val="visible"/>
                                      </p:to>
                                    </p:set>
                                    <p:animEffect transition="in" filter="fade">
                                      <p:cBhvr>
                                        <p:cTn id="23" dur="500"/>
                                        <p:tgtEl>
                                          <p:spTgt spid="1050"/>
                                        </p:tgtEl>
                                      </p:cBhvr>
                                    </p:animEffect>
                                  </p:childTnLst>
                                </p:cTn>
                              </p:par>
                              <p:par>
                                <p:cTn id="24" presetID="10" presetClass="entr" presetSubtype="0" fill="hold" nodeType="withEffect">
                                  <p:stCondLst>
                                    <p:cond delay="0"/>
                                  </p:stCondLst>
                                  <p:childTnLst>
                                    <p:set>
                                      <p:cBhvr>
                                        <p:cTn id="25" dur="1" fill="hold">
                                          <p:stCondLst>
                                            <p:cond delay="0"/>
                                          </p:stCondLst>
                                        </p:cTn>
                                        <p:tgtEl>
                                          <p:spTgt spid="1058"/>
                                        </p:tgtEl>
                                        <p:attrNameLst>
                                          <p:attrName>style.visibility</p:attrName>
                                        </p:attrNameLst>
                                      </p:cBhvr>
                                      <p:to>
                                        <p:strVal val="visible"/>
                                      </p:to>
                                    </p:set>
                                    <p:animEffect transition="in" filter="fade">
                                      <p:cBhvr>
                                        <p:cTn id="26" dur="500"/>
                                        <p:tgtEl>
                                          <p:spTgt spid="1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86BD-6597-497A-B31F-C3204949671B}"/>
              </a:ext>
            </a:extLst>
          </p:cNvPr>
          <p:cNvSpPr>
            <a:spLocks noGrp="1"/>
          </p:cNvSpPr>
          <p:nvPr>
            <p:ph type="title"/>
          </p:nvPr>
        </p:nvSpPr>
        <p:spPr/>
        <p:txBody>
          <a:bodyPr/>
          <a:lstStyle/>
          <a:p>
            <a:r>
              <a:rPr lang="en-US" dirty="0"/>
              <a:t>Who is Chad Green</a:t>
            </a:r>
          </a:p>
        </p:txBody>
      </p:sp>
      <p:sp>
        <p:nvSpPr>
          <p:cNvPr id="4" name="Content Placeholder 2">
            <a:extLst>
              <a:ext uri="{FF2B5EF4-FFF2-40B4-BE49-F238E27FC236}">
                <a16:creationId xmlns:a16="http://schemas.microsoft.com/office/drawing/2014/main" id="{9C0F181B-7D8B-4F88-A295-9C3442488A75}"/>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0" name="Picture 9">
            <a:extLst>
              <a:ext uri="{FF2B5EF4-FFF2-40B4-BE49-F238E27FC236}">
                <a16:creationId xmlns:a16="http://schemas.microsoft.com/office/drawing/2014/main" id="{7412969E-F290-4A99-AA10-A2799D277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pic>
        <p:nvPicPr>
          <p:cNvPr id="11" name="Picture 10">
            <a:extLst>
              <a:ext uri="{FF2B5EF4-FFF2-40B4-BE49-F238E27FC236}">
                <a16:creationId xmlns:a16="http://schemas.microsoft.com/office/drawing/2014/main" id="{5FC4B0B7-0AD7-4186-8675-8AF2DB2241FD}"/>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2" name="Picture 11">
            <a:extLst>
              <a:ext uri="{FF2B5EF4-FFF2-40B4-BE49-F238E27FC236}">
                <a16:creationId xmlns:a16="http://schemas.microsoft.com/office/drawing/2014/main" id="{9B1E3D36-E3F6-4D5A-9D52-FAA030A67E4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3" name="Picture 12">
            <a:extLst>
              <a:ext uri="{FF2B5EF4-FFF2-40B4-BE49-F238E27FC236}">
                <a16:creationId xmlns:a16="http://schemas.microsoft.com/office/drawing/2014/main" id="{9ACD2289-6BE3-4CDB-AAFF-3FD55D370108}"/>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B4DDF174-5AF9-4DA6-A5E0-0DA4C47468AC}"/>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5" name="Picture 14">
            <a:extLst>
              <a:ext uri="{FF2B5EF4-FFF2-40B4-BE49-F238E27FC236}">
                <a16:creationId xmlns:a16="http://schemas.microsoft.com/office/drawing/2014/main" id="{00E5289B-BEB2-40E4-99D2-4F789A4C168E}"/>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286427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623837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90"/>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165908089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6"/>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5"/>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TotalTime>
  <Words>2288</Words>
  <Application>Microsoft Office PowerPoint</Application>
  <PresentationFormat>Widescreen</PresentationFormat>
  <Paragraphs>561</Paragraphs>
  <Slides>73</Slides>
  <Notes>60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73</vt:i4>
      </vt:variant>
    </vt:vector>
  </HeadingPairs>
  <TitlesOfParts>
    <vt:vector size="82" baseType="lpstr">
      <vt:lpstr>-apple-system</vt:lpstr>
      <vt:lpstr>Arial</vt:lpstr>
      <vt:lpstr>Calibri</vt:lpstr>
      <vt:lpstr>Calibri Light</vt:lpstr>
      <vt:lpstr>Kamerik205 8</vt:lpstr>
      <vt:lpstr>Office Theme</vt:lpstr>
      <vt:lpstr>Custom Design</vt:lpstr>
      <vt:lpstr>1_Office Theme</vt:lpstr>
      <vt:lpstr>2_Office Theme</vt:lpstr>
      <vt:lpstr>PowerPoint Presentation</vt:lpstr>
      <vt:lpstr>Cincy Deliver 2021 Sponsors</vt:lpstr>
      <vt:lpstr>Code Kentucky – Launching Fall 2021!</vt:lpstr>
      <vt:lpstr>Who is Chad Green</vt:lpstr>
      <vt:lpstr>What are 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Disadvantages of Microservices</vt:lpstr>
      <vt:lpstr>What are Containers?</vt:lpstr>
      <vt:lpstr>What are Containers?</vt:lpstr>
      <vt:lpstr>What are Containers?</vt:lpstr>
      <vt:lpstr>What are Containers?</vt:lpstr>
      <vt:lpstr>What are Containers?</vt:lpstr>
      <vt:lpstr>What are containers</vt:lpstr>
      <vt:lpstr>What is Serverless?</vt:lpstr>
      <vt:lpstr>PowerPoint Presentation</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Function-as-a-Service (FaaS)</vt:lpstr>
      <vt:lpstr>Function-as-a-Service (FaaS)</vt:lpstr>
      <vt:lpstr>Function-as-a-Service (FaaS)</vt:lpstr>
      <vt:lpstr>Function-as-a-Service (FaaS)</vt:lpstr>
      <vt:lpstr>Serverless vs Containers</vt:lpstr>
      <vt:lpstr>Serverless vs Containers</vt:lpstr>
      <vt:lpstr>Serverless vs Containers</vt:lpstr>
      <vt:lpstr>Serverless vs Containers</vt:lpstr>
      <vt:lpstr>Serverless vs Containers</vt:lpstr>
      <vt:lpstr>Serverless vs Containers</vt:lpstr>
      <vt:lpstr>Serverless vs Containers</vt:lpstr>
      <vt:lpstr>Serverless Microservice</vt:lpstr>
      <vt:lpstr>Based on Real-World Project</vt:lpstr>
      <vt:lpstr>Building in front of others</vt:lpstr>
      <vt:lpstr>Vacation Rental Listing</vt:lpstr>
      <vt:lpstr>Data Model</vt:lpstr>
      <vt:lpstr>Architecture</vt:lpstr>
      <vt:lpstr>Architecture</vt:lpstr>
      <vt:lpstr>Architecture</vt:lpstr>
      <vt:lpstr>Architecture</vt:lpstr>
      <vt:lpstr>Architecture</vt:lpstr>
      <vt:lpstr>Architecture</vt:lpstr>
      <vt:lpstr>Architecture</vt:lpstr>
      <vt:lpstr>Who is Chad Green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15</cp:revision>
  <dcterms:created xsi:type="dcterms:W3CDTF">2021-07-28T23:25:24Z</dcterms:created>
  <dcterms:modified xsi:type="dcterms:W3CDTF">2021-07-30T19:50:30Z</dcterms:modified>
</cp:coreProperties>
</file>